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71" r:id="rId2"/>
    <p:sldId id="256" r:id="rId3"/>
    <p:sldId id="265" r:id="rId4"/>
    <p:sldId id="260" r:id="rId5"/>
    <p:sldId id="266" r:id="rId6"/>
    <p:sldId id="259" r:id="rId7"/>
    <p:sldId id="569" r:id="rId8"/>
    <p:sldId id="258" r:id="rId9"/>
    <p:sldId id="268" r:id="rId10"/>
    <p:sldId id="257" r:id="rId11"/>
    <p:sldId id="269" r:id="rId12"/>
    <p:sldId id="263" r:id="rId13"/>
    <p:sldId id="270" r:id="rId14"/>
    <p:sldId id="261" r:id="rId15"/>
    <p:sldId id="271" r:id="rId16"/>
    <p:sldId id="264" r:id="rId17"/>
    <p:sldId id="272" r:id="rId18"/>
    <p:sldId id="262" r:id="rId19"/>
    <p:sldId id="273" r:id="rId20"/>
    <p:sldId id="275" r:id="rId21"/>
    <p:sldId id="276" r:id="rId22"/>
    <p:sldId id="57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30"/>
    <a:srgbClr val="EEF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38"/>
    <p:restoredTop sz="86377"/>
  </p:normalViewPr>
  <p:slideViewPr>
    <p:cSldViewPr snapToGrid="0">
      <p:cViewPr varScale="1">
        <p:scale>
          <a:sx n="110" d="100"/>
          <a:sy n="110" d="100"/>
        </p:scale>
        <p:origin x="208" y="10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3B1C99F-70FA-C7E8-82C2-0E9D888B30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22093CE-CBA8-629D-3BF0-059D090DBB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112B0A-F8A6-5149-85E5-E6F865A89260}" type="datetimeFigureOut">
              <a:rPr lang="nl-NL" smtClean="0"/>
              <a:t>03-03-2026</a:t>
            </a:fld>
            <a:endParaRPr lang="nl-NL"/>
          </a:p>
        </p:txBody>
      </p:sp>
      <p:sp>
        <p:nvSpPr>
          <p:cNvPr id="4" name="Tijdelijke aanduiding voor voettekst 3">
            <a:extLst>
              <a:ext uri="{FF2B5EF4-FFF2-40B4-BE49-F238E27FC236}">
                <a16:creationId xmlns:a16="http://schemas.microsoft.com/office/drawing/2014/main" id="{2E2C6516-4386-ED1F-39D0-7E431FF709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20ED780-15D0-C41E-AD8B-F5A7D5DD95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1C19B-9C1C-ED44-A713-B6AFBCE02AE4}" type="slidenum">
              <a:rPr lang="nl-NL" smtClean="0"/>
              <a:t>‹nr.›</a:t>
            </a:fld>
            <a:endParaRPr lang="nl-NL"/>
          </a:p>
        </p:txBody>
      </p:sp>
    </p:spTree>
    <p:extLst>
      <p:ext uri="{BB962C8B-B14F-4D97-AF65-F5344CB8AC3E}">
        <p14:creationId xmlns:p14="http://schemas.microsoft.com/office/powerpoint/2010/main" val="4091709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F7404-F507-1E45-B1A0-E86C17860D9B}" type="datetimeFigureOut">
              <a:rPr lang="nl-NL" smtClean="0"/>
              <a:t>03-03-2026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72E41-645F-C14C-9634-259A04308BC3}" type="slidenum">
              <a:rPr lang="nl-NL" smtClean="0"/>
              <a:t>‹nr.›</a:t>
            </a:fld>
            <a:endParaRPr lang="nl-NL"/>
          </a:p>
        </p:txBody>
      </p:sp>
    </p:spTree>
    <p:extLst>
      <p:ext uri="{BB962C8B-B14F-4D97-AF65-F5344CB8AC3E}">
        <p14:creationId xmlns:p14="http://schemas.microsoft.com/office/powerpoint/2010/main" val="133666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chemeClr val="bg1"/>
                </a:solidFill>
              </a:rPr>
              <a:t>* De quiz heeft 9 ongenummerde vragen die de belangrijkste hoekjes van het klimaatverhaal aanstippen.</a:t>
            </a:r>
          </a:p>
          <a:p>
            <a:r>
              <a:rPr lang="nl-NL" sz="1200" dirty="0">
                <a:solidFill>
                  <a:schemeClr val="bg1"/>
                </a:solidFill>
              </a:rPr>
              <a:t>* In de notities staat een korte toelichting, voor je eigen info en/of om aan leerlingen te vertellen.</a:t>
            </a:r>
          </a:p>
          <a:p>
            <a:r>
              <a:rPr lang="nl-NL" sz="1200" dirty="0">
                <a:solidFill>
                  <a:schemeClr val="bg1"/>
                </a:solidFill>
              </a:rPr>
              <a:t>* Voeg eventueel eigen vragen toe en/of gooi bestaande vragen weg.</a:t>
            </a:r>
          </a:p>
          <a:p>
            <a:r>
              <a:rPr lang="nl-NL" sz="1200" dirty="0">
                <a:solidFill>
                  <a:schemeClr val="bg1"/>
                </a:solidFill>
              </a:rPr>
              <a:t>* Het gaat er niet om wie het het beste doet. Maar als je dat wel wilt: </a:t>
            </a:r>
            <a:br>
              <a:rPr lang="nl-NL" sz="1200" dirty="0">
                <a:solidFill>
                  <a:schemeClr val="bg1"/>
                </a:solidFill>
              </a:rPr>
            </a:br>
            <a:r>
              <a:rPr lang="nl-NL" sz="1200" dirty="0">
                <a:solidFill>
                  <a:schemeClr val="bg1"/>
                </a:solidFill>
              </a:rPr>
              <a:t>- laat kinderen zelf turven hoeveel vragen ze goed hebben.</a:t>
            </a:r>
            <a:br>
              <a:rPr lang="nl-NL" sz="1200" dirty="0">
                <a:solidFill>
                  <a:schemeClr val="bg1"/>
                </a:solidFill>
              </a:rPr>
            </a:br>
            <a:r>
              <a:rPr lang="nl-NL" sz="1200" dirty="0">
                <a:solidFill>
                  <a:schemeClr val="bg1"/>
                </a:solidFill>
              </a:rPr>
              <a:t>- of nummer alle vragen, verplaats alle antwoorden naar achteren en kijk ze dan gezamenlijk na.  </a:t>
            </a:r>
          </a:p>
          <a:p>
            <a:endParaRPr lang="nl-NL" dirty="0"/>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a:t>
            </a:fld>
            <a:endParaRPr lang="nl-NL"/>
          </a:p>
        </p:txBody>
      </p:sp>
    </p:spTree>
    <p:extLst>
      <p:ext uri="{BB962C8B-B14F-4D97-AF65-F5344CB8AC3E}">
        <p14:creationId xmlns:p14="http://schemas.microsoft.com/office/powerpoint/2010/main" val="234313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IJsberen hebben het niet makkelijk, maar er zijn er nog minimaal 22.000. Door minder pakijs komen ze moeilijker bij hun lievelingseten (robben), maar ze lijken zich ook aan te passen en een ander dieet te kiezen.</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10</a:t>
            </a:fld>
            <a:endParaRPr lang="nl-NL"/>
          </a:p>
        </p:txBody>
      </p:sp>
    </p:spTree>
    <p:extLst>
      <p:ext uri="{BB962C8B-B14F-4D97-AF65-F5344CB8AC3E}">
        <p14:creationId xmlns:p14="http://schemas.microsoft.com/office/powerpoint/2010/main" val="30618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85B0-2DEC-B513-F2AF-7141FDAC21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207BDA-7F8A-AA33-4B43-A8365AB688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804BE2E-D5F5-0F98-38F3-B023EE00128E}"/>
              </a:ext>
            </a:extLst>
          </p:cNvPr>
          <p:cNvSpPr>
            <a:spLocks noGrp="1"/>
          </p:cNvSpPr>
          <p:nvPr>
            <p:ph type="body" idx="1"/>
          </p:nvPr>
        </p:nvSpPr>
        <p:spPr/>
        <p:txBody>
          <a:bodyPr/>
          <a:lstStyle/>
          <a:p>
            <a:r>
              <a:rPr lang="nl-NL" dirty="0"/>
              <a:t>IJsberen hebben het niet makkelijk, maar er zijn er nog minimaal 22.000. Door minder pakijs komen ze moeilijker bij hun lievelingseten (robben), maar ze lijken zich ook aan te passen en een ander dieet te kiezen.</a:t>
            </a:r>
          </a:p>
        </p:txBody>
      </p:sp>
      <p:sp>
        <p:nvSpPr>
          <p:cNvPr id="4" name="Tijdelijke aanduiding voor dianummer 3">
            <a:extLst>
              <a:ext uri="{FF2B5EF4-FFF2-40B4-BE49-F238E27FC236}">
                <a16:creationId xmlns:a16="http://schemas.microsoft.com/office/drawing/2014/main" id="{FC8F5132-0B02-C37E-43F4-C14DD17CE7D5}"/>
              </a:ext>
            </a:extLst>
          </p:cNvPr>
          <p:cNvSpPr>
            <a:spLocks noGrp="1"/>
          </p:cNvSpPr>
          <p:nvPr>
            <p:ph type="sldNum" sz="quarter" idx="5"/>
          </p:nvPr>
        </p:nvSpPr>
        <p:spPr/>
        <p:txBody>
          <a:bodyPr/>
          <a:lstStyle/>
          <a:p>
            <a:fld id="{A7B72E41-645F-C14C-9634-259A04308BC3}" type="slidenum">
              <a:rPr lang="nl-NL" smtClean="0"/>
              <a:t>11</a:t>
            </a:fld>
            <a:endParaRPr lang="nl-NL"/>
          </a:p>
        </p:txBody>
      </p:sp>
    </p:spTree>
    <p:extLst>
      <p:ext uri="{BB962C8B-B14F-4D97-AF65-F5344CB8AC3E}">
        <p14:creationId xmlns:p14="http://schemas.microsoft.com/office/powerpoint/2010/main" val="357915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helpt alle drie, maar het verwarmen van water kost verreweg het meeste energie en heeft dus het meeste impact op het klimaat. Zuinig doen met water is altijd goed </a:t>
            </a:r>
            <a:r>
              <a:rPr lang="nl-NL" dirty="0">
                <a:sym typeface="Wingdings" pitchFamily="2" charset="2"/>
              </a:rPr>
              <a:t></a:t>
            </a:r>
            <a:endParaRPr lang="nl-NL" dirty="0"/>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12</a:t>
            </a:fld>
            <a:endParaRPr lang="nl-NL"/>
          </a:p>
        </p:txBody>
      </p:sp>
    </p:spTree>
    <p:extLst>
      <p:ext uri="{BB962C8B-B14F-4D97-AF65-F5344CB8AC3E}">
        <p14:creationId xmlns:p14="http://schemas.microsoft.com/office/powerpoint/2010/main" val="2531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10FB-B6ED-0479-FF52-F7DBC111FC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1ED434-63B2-5998-B0EC-DABCADC09B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F29C7A-232B-5014-900E-8F41F39A9E0C}"/>
              </a:ext>
            </a:extLst>
          </p:cNvPr>
          <p:cNvSpPr>
            <a:spLocks noGrp="1"/>
          </p:cNvSpPr>
          <p:nvPr>
            <p:ph type="body" idx="1"/>
          </p:nvPr>
        </p:nvSpPr>
        <p:spPr/>
        <p:txBody>
          <a:bodyPr/>
          <a:lstStyle/>
          <a:p>
            <a:r>
              <a:rPr lang="nl-NL" dirty="0"/>
              <a:t>Het helpt alle drie, maar het verwarmen van water kost verreweg het meeste energie en heeft dus het meeste impact op het klimaat. Zuinig doen met water is altijd goed </a:t>
            </a:r>
            <a:r>
              <a:rPr lang="nl-NL" dirty="0">
                <a:sym typeface="Wingdings" pitchFamily="2" charset="2"/>
              </a:rPr>
              <a:t></a:t>
            </a:r>
            <a:endParaRPr lang="nl-NL" dirty="0"/>
          </a:p>
        </p:txBody>
      </p:sp>
      <p:sp>
        <p:nvSpPr>
          <p:cNvPr id="4" name="Tijdelijke aanduiding voor dianummer 3">
            <a:extLst>
              <a:ext uri="{FF2B5EF4-FFF2-40B4-BE49-F238E27FC236}">
                <a16:creationId xmlns:a16="http://schemas.microsoft.com/office/drawing/2014/main" id="{0DE6FD18-6EF6-7234-42EA-7234595188E0}"/>
              </a:ext>
            </a:extLst>
          </p:cNvPr>
          <p:cNvSpPr>
            <a:spLocks noGrp="1"/>
          </p:cNvSpPr>
          <p:nvPr>
            <p:ph type="sldNum" sz="quarter" idx="5"/>
          </p:nvPr>
        </p:nvSpPr>
        <p:spPr/>
        <p:txBody>
          <a:bodyPr/>
          <a:lstStyle/>
          <a:p>
            <a:fld id="{A7B72E41-645F-C14C-9634-259A04308BC3}" type="slidenum">
              <a:rPr lang="nl-NL" smtClean="0"/>
              <a:t>13</a:t>
            </a:fld>
            <a:endParaRPr lang="nl-NL"/>
          </a:p>
        </p:txBody>
      </p:sp>
    </p:spTree>
    <p:extLst>
      <p:ext uri="{BB962C8B-B14F-4D97-AF65-F5344CB8AC3E}">
        <p14:creationId xmlns:p14="http://schemas.microsoft.com/office/powerpoint/2010/main" val="6150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Windmolens, fietsen en bomen zijn alle drie goed voor het klimaat. Zonnevlekken en vulkanen hebben de laatste eeuwen een verwaarloosbare invloed op het klimaat. Een uitbarsting als die van de </a:t>
            </a:r>
            <a:r>
              <a:rPr lang="nl-NL" sz="1200" dirty="0" err="1"/>
              <a:t>Tambora</a:t>
            </a:r>
            <a:r>
              <a:rPr lang="nl-NL" sz="1200" dirty="0"/>
              <a:t> in 1815 had wel flink invloed, maar dat was vóór de huidige klimaatverandering en zorgde juist voor afkoeling. </a:t>
            </a:r>
            <a:r>
              <a:rPr lang="nl-NL" sz="1200" dirty="0" err="1"/>
              <a:t>Chemtrails</a:t>
            </a:r>
            <a:r>
              <a:rPr lang="nl-NL" sz="1200" dirty="0"/>
              <a:t> zijn onzin. Vliegtuigen, energiecentrales en koeien stoten broeikasgassen uit die steeds meer warmte op aarde vasthouden. </a:t>
            </a:r>
            <a:endParaRPr lang="nl-NL" dirty="0"/>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14</a:t>
            </a:fld>
            <a:endParaRPr lang="nl-NL"/>
          </a:p>
        </p:txBody>
      </p:sp>
    </p:spTree>
    <p:extLst>
      <p:ext uri="{BB962C8B-B14F-4D97-AF65-F5344CB8AC3E}">
        <p14:creationId xmlns:p14="http://schemas.microsoft.com/office/powerpoint/2010/main" val="416751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37DA-2E65-FE06-656F-BD4C480699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23E4CD-DE76-4124-F798-4C253BD12C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778592-BDAF-F6C2-41C8-5DB06B2EDD26}"/>
              </a:ext>
            </a:extLst>
          </p:cNvPr>
          <p:cNvSpPr>
            <a:spLocks noGrp="1"/>
          </p:cNvSpPr>
          <p:nvPr>
            <p:ph type="body" idx="1"/>
          </p:nvPr>
        </p:nvSpPr>
        <p:spPr/>
        <p:txBody>
          <a:bodyPr/>
          <a:lstStyle/>
          <a:p>
            <a:r>
              <a:rPr lang="nl-NL" sz="1200" dirty="0"/>
              <a:t>Windmolens, fietsen en bomen zijn alle drie goed voor het klimaat. Zonnevlekken en vulkanen hebben de laatste eeuwen een verwaarloosbare invloed op het klimaat. Een uitbarsting als die van de </a:t>
            </a:r>
            <a:r>
              <a:rPr lang="nl-NL" sz="1200" dirty="0" err="1"/>
              <a:t>Tambora</a:t>
            </a:r>
            <a:r>
              <a:rPr lang="nl-NL" sz="1200" dirty="0"/>
              <a:t> in 1815 had wel flink invloed, maar dat was vóór de huidige klimaatverandering en zorgde juist voor afkoeling. </a:t>
            </a:r>
            <a:r>
              <a:rPr lang="nl-NL" sz="1200" dirty="0" err="1"/>
              <a:t>Chemtrails</a:t>
            </a:r>
            <a:r>
              <a:rPr lang="nl-NL" sz="1200" dirty="0"/>
              <a:t> zijn onzin. Vliegtuigen, energiecentrales en koeien stoten broeikasgassen uit die steeds meer warmte op aarde vasthouden. </a:t>
            </a:r>
            <a:endParaRPr lang="nl-NL" dirty="0"/>
          </a:p>
        </p:txBody>
      </p:sp>
      <p:sp>
        <p:nvSpPr>
          <p:cNvPr id="4" name="Tijdelijke aanduiding voor dianummer 3">
            <a:extLst>
              <a:ext uri="{FF2B5EF4-FFF2-40B4-BE49-F238E27FC236}">
                <a16:creationId xmlns:a16="http://schemas.microsoft.com/office/drawing/2014/main" id="{1344EF2E-2BAC-F8E4-8708-94D4D217BD65}"/>
              </a:ext>
            </a:extLst>
          </p:cNvPr>
          <p:cNvSpPr>
            <a:spLocks noGrp="1"/>
          </p:cNvSpPr>
          <p:nvPr>
            <p:ph type="sldNum" sz="quarter" idx="5"/>
          </p:nvPr>
        </p:nvSpPr>
        <p:spPr/>
        <p:txBody>
          <a:bodyPr/>
          <a:lstStyle/>
          <a:p>
            <a:fld id="{A7B72E41-645F-C14C-9634-259A04308BC3}" type="slidenum">
              <a:rPr lang="nl-NL" smtClean="0"/>
              <a:t>15</a:t>
            </a:fld>
            <a:endParaRPr lang="nl-NL"/>
          </a:p>
        </p:txBody>
      </p:sp>
    </p:spTree>
    <p:extLst>
      <p:ext uri="{BB962C8B-B14F-4D97-AF65-F5344CB8AC3E}">
        <p14:creationId xmlns:p14="http://schemas.microsoft.com/office/powerpoint/2010/main" val="368596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kledingindustrie is verantwoordelijk voor ongeveer </a:t>
            </a:r>
            <a:r>
              <a:rPr lang="nl-NL" b="0" dirty="0"/>
              <a:t>8–10% van de wereldwijde CO₂-uitstoot. Daarbij komt ook nog het vervoer en het gebruik van synthetische stoffen uit aardolie. Je kunt beter tweedehands kopen en langer met je kleren doen. </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16</a:t>
            </a:fld>
            <a:endParaRPr lang="nl-NL"/>
          </a:p>
        </p:txBody>
      </p:sp>
    </p:spTree>
    <p:extLst>
      <p:ext uri="{BB962C8B-B14F-4D97-AF65-F5344CB8AC3E}">
        <p14:creationId xmlns:p14="http://schemas.microsoft.com/office/powerpoint/2010/main" val="415910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806F-E5EE-9874-DE10-4BED32B7A9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B12B20-9850-CBA6-22FB-6DD28FC6AF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7512C7-E4E0-7203-B877-3241D2742469}"/>
              </a:ext>
            </a:extLst>
          </p:cNvPr>
          <p:cNvSpPr>
            <a:spLocks noGrp="1"/>
          </p:cNvSpPr>
          <p:nvPr>
            <p:ph type="body" idx="1"/>
          </p:nvPr>
        </p:nvSpPr>
        <p:spPr/>
        <p:txBody>
          <a:bodyPr/>
          <a:lstStyle/>
          <a:p>
            <a:r>
              <a:rPr lang="nl-NL" dirty="0"/>
              <a:t>De kledingindustrie is verantwoordelijk voor ongeveer </a:t>
            </a:r>
            <a:r>
              <a:rPr lang="nl-NL" b="0" dirty="0"/>
              <a:t>8–10% van de wereldwijde CO₂-uitstoot. Daarbij komt ook nog het vervoer en het gebruik van synthetische stoffen uit aardolie. Je kunt beter tweedehands kopen en langer met je kleren doen. </a:t>
            </a:r>
          </a:p>
        </p:txBody>
      </p:sp>
      <p:sp>
        <p:nvSpPr>
          <p:cNvPr id="4" name="Tijdelijke aanduiding voor dianummer 3">
            <a:extLst>
              <a:ext uri="{FF2B5EF4-FFF2-40B4-BE49-F238E27FC236}">
                <a16:creationId xmlns:a16="http://schemas.microsoft.com/office/drawing/2014/main" id="{B2F71489-D0AA-8BD2-54EA-6703178E003E}"/>
              </a:ext>
            </a:extLst>
          </p:cNvPr>
          <p:cNvSpPr>
            <a:spLocks noGrp="1"/>
          </p:cNvSpPr>
          <p:nvPr>
            <p:ph type="sldNum" sz="quarter" idx="5"/>
          </p:nvPr>
        </p:nvSpPr>
        <p:spPr/>
        <p:txBody>
          <a:bodyPr/>
          <a:lstStyle/>
          <a:p>
            <a:fld id="{A7B72E41-645F-C14C-9634-259A04308BC3}" type="slidenum">
              <a:rPr lang="nl-NL" smtClean="0"/>
              <a:t>17</a:t>
            </a:fld>
            <a:endParaRPr lang="nl-NL"/>
          </a:p>
        </p:txBody>
      </p:sp>
    </p:spTree>
    <p:extLst>
      <p:ext uri="{BB962C8B-B14F-4D97-AF65-F5344CB8AC3E}">
        <p14:creationId xmlns:p14="http://schemas.microsoft.com/office/powerpoint/2010/main" val="230923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Warme lucht kan meer waterdamp bevatten waardoor buien heftiger uitpakken. Warmer zeewater is een motor voor hardere stormen (en orkanen). Een stijgende zeespiegel zorgt ook voor meer overstromingen. </a:t>
            </a:r>
          </a:p>
          <a:p>
            <a:r>
              <a:rPr lang="nl-NL" dirty="0"/>
              <a:t>Door veranderende weersystemen zijn er langere periodes van droogte. Dat en een grotere kans op onweer zorgt voor meer bosbranden. </a:t>
            </a:r>
          </a:p>
          <a:p>
            <a:r>
              <a:rPr lang="nl-NL" dirty="0"/>
              <a:t>Invloed op aardbevingen en vulkanen is te verwaarlozen, al verandert het verdwijnen van gletsjers wel de druk op aardplaten. </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18</a:t>
            </a:fld>
            <a:endParaRPr lang="nl-NL"/>
          </a:p>
        </p:txBody>
      </p:sp>
    </p:spTree>
    <p:extLst>
      <p:ext uri="{BB962C8B-B14F-4D97-AF65-F5344CB8AC3E}">
        <p14:creationId xmlns:p14="http://schemas.microsoft.com/office/powerpoint/2010/main" val="204868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88F67-A2ED-06E9-84F1-9BBA60133B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917D02-A807-D5A3-558E-CB4CAA0883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06E7EE-48AB-D416-0463-C1872494DED6}"/>
              </a:ext>
            </a:extLst>
          </p:cNvPr>
          <p:cNvSpPr>
            <a:spLocks noGrp="1"/>
          </p:cNvSpPr>
          <p:nvPr>
            <p:ph type="body" idx="1"/>
          </p:nvPr>
        </p:nvSpPr>
        <p:spPr/>
        <p:txBody>
          <a:bodyPr/>
          <a:lstStyle/>
          <a:p>
            <a:r>
              <a:rPr lang="nl-NL" dirty="0"/>
              <a:t>Warme lucht kan meer waterdamp bevatten waardoor buien heftiger uitpakken. Warmer zeewater is een motor voor hardere stormen (en orkanen). Een stijgende zeespiegel zorgt ook voor meer overstromingen. </a:t>
            </a:r>
          </a:p>
          <a:p>
            <a:r>
              <a:rPr lang="nl-NL" dirty="0"/>
              <a:t>Door veranderende weersystemen zijn er langere periodes van droogte. Dat en een grotere kans op onweer zorgt voor meer bosbranden. </a:t>
            </a:r>
          </a:p>
          <a:p>
            <a:r>
              <a:rPr lang="nl-NL" dirty="0"/>
              <a:t>Invloed op aardbevingen en vulkanen is te verwaarlozen, al verandert het verdwijnen van gletsjers wel de druk op aardplaten. </a:t>
            </a:r>
          </a:p>
        </p:txBody>
      </p:sp>
      <p:sp>
        <p:nvSpPr>
          <p:cNvPr id="4" name="Tijdelijke aanduiding voor dianummer 3">
            <a:extLst>
              <a:ext uri="{FF2B5EF4-FFF2-40B4-BE49-F238E27FC236}">
                <a16:creationId xmlns:a16="http://schemas.microsoft.com/office/drawing/2014/main" id="{0A294B21-F2E8-728F-B80D-8DB9031BDD6E}"/>
              </a:ext>
            </a:extLst>
          </p:cNvPr>
          <p:cNvSpPr>
            <a:spLocks noGrp="1"/>
          </p:cNvSpPr>
          <p:nvPr>
            <p:ph type="sldNum" sz="quarter" idx="5"/>
          </p:nvPr>
        </p:nvSpPr>
        <p:spPr/>
        <p:txBody>
          <a:bodyPr/>
          <a:lstStyle/>
          <a:p>
            <a:fld id="{A7B72E41-645F-C14C-9634-259A04308BC3}" type="slidenum">
              <a:rPr lang="nl-NL" smtClean="0"/>
              <a:t>19</a:t>
            </a:fld>
            <a:endParaRPr lang="nl-NL"/>
          </a:p>
        </p:txBody>
      </p:sp>
    </p:spTree>
    <p:extLst>
      <p:ext uri="{BB962C8B-B14F-4D97-AF65-F5344CB8AC3E}">
        <p14:creationId xmlns:p14="http://schemas.microsoft.com/office/powerpoint/2010/main" val="326214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Koala’s hebben last van bosbranden en hitte. Rendieren hebben vaker te maken met regen </a:t>
            </a:r>
            <a:r>
              <a:rPr lang="nl-NL" dirty="0" err="1"/>
              <a:t>ipv</a:t>
            </a:r>
            <a:r>
              <a:rPr lang="nl-NL" dirty="0"/>
              <a:t> sneeuw. Dat zorgt voor een ijslaag op de plantjes die ze eten. Kwallen houden van warmer water en zien concurrenten verdwijnen.</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2</a:t>
            </a:fld>
            <a:endParaRPr lang="nl-NL"/>
          </a:p>
        </p:txBody>
      </p:sp>
    </p:spTree>
    <p:extLst>
      <p:ext uri="{BB962C8B-B14F-4D97-AF65-F5344CB8AC3E}">
        <p14:creationId xmlns:p14="http://schemas.microsoft.com/office/powerpoint/2010/main" val="129802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D8FE1-4FBD-CE0E-BAC4-368B9DB403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45053C-0403-C281-ABE8-BFF887A748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5D5A4D0-39B6-0F16-BB62-00E6F3E87BD4}"/>
              </a:ext>
            </a:extLst>
          </p:cNvPr>
          <p:cNvSpPr>
            <a:spLocks noGrp="1"/>
          </p:cNvSpPr>
          <p:nvPr>
            <p:ph type="body" idx="1"/>
          </p:nvPr>
        </p:nvSpPr>
        <p:spPr/>
        <p:txBody>
          <a:bodyPr/>
          <a:lstStyle/>
          <a:p>
            <a:r>
              <a:rPr lang="nl-NL" dirty="0" err="1"/>
              <a:t>Evt</a:t>
            </a:r>
            <a:r>
              <a:rPr lang="nl-NL" dirty="0"/>
              <a:t> toelichting</a:t>
            </a:r>
          </a:p>
        </p:txBody>
      </p:sp>
      <p:sp>
        <p:nvSpPr>
          <p:cNvPr id="4" name="Tijdelijke aanduiding voor dianummer 3">
            <a:extLst>
              <a:ext uri="{FF2B5EF4-FFF2-40B4-BE49-F238E27FC236}">
                <a16:creationId xmlns:a16="http://schemas.microsoft.com/office/drawing/2014/main" id="{EFB01F60-29B6-C080-FA20-C055C890A23A}"/>
              </a:ext>
            </a:extLst>
          </p:cNvPr>
          <p:cNvSpPr>
            <a:spLocks noGrp="1"/>
          </p:cNvSpPr>
          <p:nvPr>
            <p:ph type="sldNum" sz="quarter" idx="5"/>
          </p:nvPr>
        </p:nvSpPr>
        <p:spPr/>
        <p:txBody>
          <a:bodyPr/>
          <a:lstStyle/>
          <a:p>
            <a:fld id="{A7B72E41-645F-C14C-9634-259A04308BC3}" type="slidenum">
              <a:rPr lang="nl-NL" smtClean="0"/>
              <a:t>20</a:t>
            </a:fld>
            <a:endParaRPr lang="nl-NL"/>
          </a:p>
        </p:txBody>
      </p:sp>
    </p:spTree>
    <p:extLst>
      <p:ext uri="{BB962C8B-B14F-4D97-AF65-F5344CB8AC3E}">
        <p14:creationId xmlns:p14="http://schemas.microsoft.com/office/powerpoint/2010/main" val="2028728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BAEB-B60A-1BC6-2D26-6C96250847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949C3F-414C-2C5A-0353-E6172BEDC67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4F7EF5-778E-9BFB-4502-F1844A96C31A}"/>
              </a:ext>
            </a:extLst>
          </p:cNvPr>
          <p:cNvSpPr>
            <a:spLocks noGrp="1"/>
          </p:cNvSpPr>
          <p:nvPr>
            <p:ph type="body" idx="1"/>
          </p:nvPr>
        </p:nvSpPr>
        <p:spPr/>
        <p:txBody>
          <a:bodyPr/>
          <a:lstStyle/>
          <a:p>
            <a:r>
              <a:rPr lang="nl-NL" dirty="0" err="1"/>
              <a:t>Evt</a:t>
            </a:r>
            <a:r>
              <a:rPr lang="nl-NL" dirty="0"/>
              <a:t> toelichting</a:t>
            </a:r>
          </a:p>
        </p:txBody>
      </p:sp>
      <p:sp>
        <p:nvSpPr>
          <p:cNvPr id="4" name="Tijdelijke aanduiding voor dianummer 3">
            <a:extLst>
              <a:ext uri="{FF2B5EF4-FFF2-40B4-BE49-F238E27FC236}">
                <a16:creationId xmlns:a16="http://schemas.microsoft.com/office/drawing/2014/main" id="{990D6774-629B-45D9-659F-8CE71979C6A8}"/>
              </a:ext>
            </a:extLst>
          </p:cNvPr>
          <p:cNvSpPr>
            <a:spLocks noGrp="1"/>
          </p:cNvSpPr>
          <p:nvPr>
            <p:ph type="sldNum" sz="quarter" idx="5"/>
          </p:nvPr>
        </p:nvSpPr>
        <p:spPr/>
        <p:txBody>
          <a:bodyPr/>
          <a:lstStyle/>
          <a:p>
            <a:fld id="{A7B72E41-645F-C14C-9634-259A04308BC3}" type="slidenum">
              <a:rPr lang="nl-NL" smtClean="0"/>
              <a:t>21</a:t>
            </a:fld>
            <a:endParaRPr lang="nl-NL"/>
          </a:p>
        </p:txBody>
      </p:sp>
    </p:spTree>
    <p:extLst>
      <p:ext uri="{BB962C8B-B14F-4D97-AF65-F5344CB8AC3E}">
        <p14:creationId xmlns:p14="http://schemas.microsoft.com/office/powerpoint/2010/main" val="13366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6727-889A-F539-F2D2-46AE9FA79F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3EE949-E635-895B-7163-CE98E0EA70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141E44-F78B-C12C-7117-36A974CE5429}"/>
              </a:ext>
            </a:extLst>
          </p:cNvPr>
          <p:cNvSpPr>
            <a:spLocks noGrp="1"/>
          </p:cNvSpPr>
          <p:nvPr>
            <p:ph type="body" idx="1"/>
          </p:nvPr>
        </p:nvSpPr>
        <p:spPr/>
        <p:txBody>
          <a:bodyPr/>
          <a:lstStyle/>
          <a:p>
            <a:r>
              <a:rPr lang="nl-NL" dirty="0"/>
              <a:t>Koala’s hebben last van bosbranden en hitte. Rendieren hebben vaker te maken met regen </a:t>
            </a:r>
            <a:r>
              <a:rPr lang="nl-NL" dirty="0" err="1"/>
              <a:t>ipv</a:t>
            </a:r>
            <a:r>
              <a:rPr lang="nl-NL" dirty="0"/>
              <a:t> sneeuw. Dat zorgt voor een ijslaag op de plantjes die ze eten. Kwallen houden van warmer water en zien concurrenten verdwijnen.</a:t>
            </a:r>
          </a:p>
        </p:txBody>
      </p:sp>
      <p:sp>
        <p:nvSpPr>
          <p:cNvPr id="4" name="Tijdelijke aanduiding voor dianummer 3">
            <a:extLst>
              <a:ext uri="{FF2B5EF4-FFF2-40B4-BE49-F238E27FC236}">
                <a16:creationId xmlns:a16="http://schemas.microsoft.com/office/drawing/2014/main" id="{A79D2925-9158-6C4F-65DC-A2C7D044232E}"/>
              </a:ext>
            </a:extLst>
          </p:cNvPr>
          <p:cNvSpPr>
            <a:spLocks noGrp="1"/>
          </p:cNvSpPr>
          <p:nvPr>
            <p:ph type="sldNum" sz="quarter" idx="5"/>
          </p:nvPr>
        </p:nvSpPr>
        <p:spPr/>
        <p:txBody>
          <a:bodyPr/>
          <a:lstStyle/>
          <a:p>
            <a:fld id="{A7B72E41-645F-C14C-9634-259A04308BC3}" type="slidenum">
              <a:rPr lang="nl-NL" smtClean="0"/>
              <a:t>3</a:t>
            </a:fld>
            <a:endParaRPr lang="nl-NL"/>
          </a:p>
        </p:txBody>
      </p:sp>
    </p:spTree>
    <p:extLst>
      <p:ext uri="{BB962C8B-B14F-4D97-AF65-F5344CB8AC3E}">
        <p14:creationId xmlns:p14="http://schemas.microsoft.com/office/powerpoint/2010/main" val="31920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Koraal krijgt zijn kleur van algen waarmee het in symbiose leeft </a:t>
            </a:r>
            <a:r>
              <a:rPr lang="nl-NL" i="0" dirty="0"/>
              <a:t>(het koraal geeft de algen een veilige plek en voedingsstoffen en het koraal krijgt voeding van de algen) </a:t>
            </a:r>
          </a:p>
          <a:p>
            <a:r>
              <a:rPr lang="nl-NL" dirty="0"/>
              <a:t>De algen kunnen slecht tegen warm water en slecht tegen verzuring. Maar de oceaan warmt op en CO2 dat wordt opgenomen door het water verzuurt de oceaan. </a:t>
            </a:r>
          </a:p>
          <a:p>
            <a:r>
              <a:rPr lang="nl-NL" dirty="0"/>
              <a:t>(Plasticsoep en breinrot hebben allebei heel weinig met klimaatverandering te maken).</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4</a:t>
            </a:fld>
            <a:endParaRPr lang="nl-NL"/>
          </a:p>
        </p:txBody>
      </p:sp>
    </p:spTree>
    <p:extLst>
      <p:ext uri="{BB962C8B-B14F-4D97-AF65-F5344CB8AC3E}">
        <p14:creationId xmlns:p14="http://schemas.microsoft.com/office/powerpoint/2010/main" val="1425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D5B2-D49B-FA54-8F58-09225473392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239839-6500-6BD9-8192-73412FABC0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F557D3-74C8-D7F3-E9CF-A22705B88764}"/>
              </a:ext>
            </a:extLst>
          </p:cNvPr>
          <p:cNvSpPr>
            <a:spLocks noGrp="1"/>
          </p:cNvSpPr>
          <p:nvPr>
            <p:ph type="body" idx="1"/>
          </p:nvPr>
        </p:nvSpPr>
        <p:spPr/>
        <p:txBody>
          <a:bodyPr/>
          <a:lstStyle/>
          <a:p>
            <a:r>
              <a:rPr lang="nl-NL" dirty="0"/>
              <a:t>Koraal krijgt zijn kleur van algen waarmee het in symbiose leeft </a:t>
            </a:r>
            <a:r>
              <a:rPr lang="nl-NL" i="0" dirty="0"/>
              <a:t>(het koraal geeft de algen een veilige plek en voedingsstoffen en het koraal krijgt voeding van de algen) </a:t>
            </a:r>
          </a:p>
          <a:p>
            <a:r>
              <a:rPr lang="nl-NL" dirty="0"/>
              <a:t>De algen kunnen slecht tegen warm water en slecht tegen verzuring. Maar de oceaan warmt op en CO2 dat wordt opgenomen door het water verzuurt de oceaan. </a:t>
            </a:r>
          </a:p>
          <a:p>
            <a:r>
              <a:rPr lang="nl-NL" dirty="0"/>
              <a:t>(Plasticsoep en breinrot hebben allebei heel weinig met klimaatverandering te maken).</a:t>
            </a:r>
          </a:p>
        </p:txBody>
      </p:sp>
      <p:sp>
        <p:nvSpPr>
          <p:cNvPr id="4" name="Tijdelijke aanduiding voor dianummer 3">
            <a:extLst>
              <a:ext uri="{FF2B5EF4-FFF2-40B4-BE49-F238E27FC236}">
                <a16:creationId xmlns:a16="http://schemas.microsoft.com/office/drawing/2014/main" id="{96B8BBF2-9547-B80D-3D91-42E63B588DA3}"/>
              </a:ext>
            </a:extLst>
          </p:cNvPr>
          <p:cNvSpPr>
            <a:spLocks noGrp="1"/>
          </p:cNvSpPr>
          <p:nvPr>
            <p:ph type="sldNum" sz="quarter" idx="5"/>
          </p:nvPr>
        </p:nvSpPr>
        <p:spPr/>
        <p:txBody>
          <a:bodyPr/>
          <a:lstStyle/>
          <a:p>
            <a:fld id="{A7B72E41-645F-C14C-9634-259A04308BC3}" type="slidenum">
              <a:rPr lang="nl-NL" smtClean="0"/>
              <a:t>5</a:t>
            </a:fld>
            <a:endParaRPr lang="nl-NL"/>
          </a:p>
        </p:txBody>
      </p:sp>
    </p:spTree>
    <p:extLst>
      <p:ext uri="{BB962C8B-B14F-4D97-AF65-F5344CB8AC3E}">
        <p14:creationId xmlns:p14="http://schemas.microsoft.com/office/powerpoint/2010/main" val="250349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klimaat veranderde vroeger ook. Denk maar aan ijstijden en palmen op de noordpool (55 miljoen jaar geleden). Sinds de industriële revolutie gaat de opwarming ineens heel snel. Dat komt doordat mensen heel veel fossiele brandstoffen verbranden om energie van te maken. Wetenschappers hebben de kans dat klimaatverandering NIET komt door de mens vastgesteld op 1 op 3,3 miljoen. Wetenschappers die anders beweren komen meestal uit een hele andere hoek van de wetenschap en/of worden betaald door de fossiele lobby. </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6</a:t>
            </a:fld>
            <a:endParaRPr lang="nl-NL"/>
          </a:p>
        </p:txBody>
      </p:sp>
    </p:spTree>
    <p:extLst>
      <p:ext uri="{BB962C8B-B14F-4D97-AF65-F5344CB8AC3E}">
        <p14:creationId xmlns:p14="http://schemas.microsoft.com/office/powerpoint/2010/main" val="179749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4BB5A-2334-862D-9793-734063FC8E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19C45B-25ED-4651-0973-43A41D914B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6F4BB6B-6F17-B408-F3CB-ADE0433B63AB}"/>
              </a:ext>
            </a:extLst>
          </p:cNvPr>
          <p:cNvSpPr>
            <a:spLocks noGrp="1"/>
          </p:cNvSpPr>
          <p:nvPr>
            <p:ph type="body" idx="1"/>
          </p:nvPr>
        </p:nvSpPr>
        <p:spPr/>
        <p:txBody>
          <a:bodyPr/>
          <a:lstStyle/>
          <a:p>
            <a:r>
              <a:rPr lang="nl-NL" dirty="0"/>
              <a:t>Het klimaat veranderde vroeger ook. Denk maar aan ijstijden en palmen op de noordpool (55 miljoen jaar geleden). Sinds de industriële revolutie gaat de opwarming ineens heel snel. Dat komt doordat mensen heel veel fossiele brandstoffen verbranden om energie van te maken. Wetenschappers hebben de kans dat klimaatverandering NIET komt door de mens vastgesteld op 1 op 3,3 miljoen. Wetenschappers die anders beweren komen meestal uit een hele andere hoek van de wetenschap en/of worden betaald door de fossiele lobby. </a:t>
            </a:r>
          </a:p>
        </p:txBody>
      </p:sp>
      <p:sp>
        <p:nvSpPr>
          <p:cNvPr id="4" name="Tijdelijke aanduiding voor dianummer 3">
            <a:extLst>
              <a:ext uri="{FF2B5EF4-FFF2-40B4-BE49-F238E27FC236}">
                <a16:creationId xmlns:a16="http://schemas.microsoft.com/office/drawing/2014/main" id="{1EE5D02C-C84A-0F19-786C-8835FC118590}"/>
              </a:ext>
            </a:extLst>
          </p:cNvPr>
          <p:cNvSpPr>
            <a:spLocks noGrp="1"/>
          </p:cNvSpPr>
          <p:nvPr>
            <p:ph type="sldNum" sz="quarter" idx="5"/>
          </p:nvPr>
        </p:nvSpPr>
        <p:spPr/>
        <p:txBody>
          <a:bodyPr/>
          <a:lstStyle/>
          <a:p>
            <a:fld id="{A7B72E41-645F-C14C-9634-259A04308BC3}" type="slidenum">
              <a:rPr lang="nl-NL" smtClean="0"/>
              <a:t>7</a:t>
            </a:fld>
            <a:endParaRPr lang="nl-NL"/>
          </a:p>
        </p:txBody>
      </p:sp>
    </p:spTree>
    <p:extLst>
      <p:ext uri="{BB962C8B-B14F-4D97-AF65-F5344CB8AC3E}">
        <p14:creationId xmlns:p14="http://schemas.microsoft.com/office/powerpoint/2010/main" val="92510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Hamburgers komen van koeien. Die boeren veel methaangas uit, een krachtig broeikasgas. Daarnaast worden er voor verbouwen van veevoer veel bomen gekapt en die nemen juist CO2 op. Een koe stoot gemiddeld per jaar net zo veel uit als een auto. </a:t>
            </a:r>
          </a:p>
          <a:p>
            <a:r>
              <a:rPr lang="nl-NL" dirty="0"/>
              <a:t>(Oliebollen hebben niks met aardolie te maken en steenkool niets met eten)</a:t>
            </a:r>
          </a:p>
        </p:txBody>
      </p:sp>
      <p:sp>
        <p:nvSpPr>
          <p:cNvPr id="4" name="Tijdelijke aanduiding voor dianummer 3"/>
          <p:cNvSpPr>
            <a:spLocks noGrp="1"/>
          </p:cNvSpPr>
          <p:nvPr>
            <p:ph type="sldNum" sz="quarter" idx="5"/>
          </p:nvPr>
        </p:nvSpPr>
        <p:spPr/>
        <p:txBody>
          <a:bodyPr/>
          <a:lstStyle/>
          <a:p>
            <a:fld id="{A7B72E41-645F-C14C-9634-259A04308BC3}" type="slidenum">
              <a:rPr lang="nl-NL" smtClean="0"/>
              <a:t>8</a:t>
            </a:fld>
            <a:endParaRPr lang="nl-NL"/>
          </a:p>
        </p:txBody>
      </p:sp>
    </p:spTree>
    <p:extLst>
      <p:ext uri="{BB962C8B-B14F-4D97-AF65-F5344CB8AC3E}">
        <p14:creationId xmlns:p14="http://schemas.microsoft.com/office/powerpoint/2010/main" val="119590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A167-8C84-A478-F3EA-F7B16C5B3C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F3F27F-762C-3D53-AA8A-3233EFCDD2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F82A63-4479-0924-21FE-F6B5B4244212}"/>
              </a:ext>
            </a:extLst>
          </p:cNvPr>
          <p:cNvSpPr>
            <a:spLocks noGrp="1"/>
          </p:cNvSpPr>
          <p:nvPr>
            <p:ph type="body" idx="1"/>
          </p:nvPr>
        </p:nvSpPr>
        <p:spPr/>
        <p:txBody>
          <a:bodyPr/>
          <a:lstStyle/>
          <a:p>
            <a:r>
              <a:rPr lang="nl-NL" dirty="0"/>
              <a:t>Hamburgers komen van koeien. Die boeren veel methaangas uit, een krachtig broeikasgas. Daarnaast worden er voor verbouwen van veevoer veel bomen gekapt en die nemen juist CO2 op. Een koe stoot gemiddeld per jaar net zo veel uit als een auto. </a:t>
            </a:r>
          </a:p>
          <a:p>
            <a:r>
              <a:rPr lang="nl-NL" dirty="0"/>
              <a:t>(Oliebollen hebben niks met aardolie te maken en steenkool niets met eten)</a:t>
            </a:r>
          </a:p>
        </p:txBody>
      </p:sp>
      <p:sp>
        <p:nvSpPr>
          <p:cNvPr id="4" name="Tijdelijke aanduiding voor dianummer 3">
            <a:extLst>
              <a:ext uri="{FF2B5EF4-FFF2-40B4-BE49-F238E27FC236}">
                <a16:creationId xmlns:a16="http://schemas.microsoft.com/office/drawing/2014/main" id="{58F15EDA-62EA-7DDD-7649-F0699F3C4736}"/>
              </a:ext>
            </a:extLst>
          </p:cNvPr>
          <p:cNvSpPr>
            <a:spLocks noGrp="1"/>
          </p:cNvSpPr>
          <p:nvPr>
            <p:ph type="sldNum" sz="quarter" idx="5"/>
          </p:nvPr>
        </p:nvSpPr>
        <p:spPr/>
        <p:txBody>
          <a:bodyPr/>
          <a:lstStyle/>
          <a:p>
            <a:fld id="{A7B72E41-645F-C14C-9634-259A04308BC3}" type="slidenum">
              <a:rPr lang="nl-NL" smtClean="0"/>
              <a:t>9</a:t>
            </a:fld>
            <a:endParaRPr lang="nl-NL"/>
          </a:p>
        </p:txBody>
      </p:sp>
    </p:spTree>
    <p:extLst>
      <p:ext uri="{BB962C8B-B14F-4D97-AF65-F5344CB8AC3E}">
        <p14:creationId xmlns:p14="http://schemas.microsoft.com/office/powerpoint/2010/main" val="399913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87800-68E6-B799-3BB0-F9949E3B5B5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AF455F4-FE3B-D99C-47BF-0D9DB1F70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1595D56-DC22-B462-804C-F62C101321C3}"/>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82A7F082-DF50-8207-7DDD-EF4306DB00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2231C0-43A4-0D5E-69FF-3F0518216C8B}"/>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38891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6A34-8484-EB75-A6DC-94E1D43040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40BA4F-BBF1-0851-DE62-3B31172DAAB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68F097-2142-AD7F-8F05-BCD1CB1D2387}"/>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FBBCDEB7-2192-B858-E692-10E768EEB6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FF2397-37F1-DC5A-B13B-784724506D2C}"/>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47095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CEE2C5B-04A2-33D8-6692-336F76602C5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757076-9E65-EA51-9BF0-7D216187962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768959-1E63-59E9-FE2A-4A454948D259}"/>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4450D107-BBE6-B58B-7D66-A0D1F1C996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FDE7EF-FF0B-CD67-0360-4A093092C26A}"/>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34477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D9AD1F-5CE6-A5AD-AD30-999BE61D4C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AE1359-B916-D106-B6FF-7337DCA83F3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C1068F-30A6-1615-C71D-7B553A193783}"/>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30DBE89D-C0E3-E73F-1BF1-94BD7A2D71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0ED673-38FD-AEEE-A3B5-F448CDED95F8}"/>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413054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506EA-66F9-6CBB-FA43-8774B7E6305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AD4258-36FD-AA5E-EA62-D83D8D2A6D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6F9F9AE-3CA2-43C1-FCC0-CC60A913D0F2}"/>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2335D0FC-D83A-846B-C3F8-5536820378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DA73B8-CCEE-484C-77E5-94A768783544}"/>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337810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B0F8C-5373-65F0-7123-4B8312BE8C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D5F7B-EF7F-06BD-C1B1-1D493A1A12F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329BF7C-9728-52F2-9E21-2B558C22BB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34BF05D-13E3-D65A-A25E-742D0CD4F3AF}"/>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6" name="Tijdelijke aanduiding voor voettekst 5">
            <a:extLst>
              <a:ext uri="{FF2B5EF4-FFF2-40B4-BE49-F238E27FC236}">
                <a16:creationId xmlns:a16="http://schemas.microsoft.com/office/drawing/2014/main" id="{49A11E83-F1A9-A0E1-D1E8-771797E8C7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E73CC5-DF37-DC47-7873-08469171BBE8}"/>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246153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AE11E-E987-C50D-E81E-558BEE3D4C0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EA03E4-A286-DA7C-4312-E97982334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9046682-0435-0054-6B4F-FE16BE63F8A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7D6A6FC-44C8-4BCF-CC8F-61679A6A3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F03F55-EDF8-B1D0-7958-B3DBCD07538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37E6CBD-2458-1941-EF79-406590646167}"/>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8" name="Tijdelijke aanduiding voor voettekst 7">
            <a:extLst>
              <a:ext uri="{FF2B5EF4-FFF2-40B4-BE49-F238E27FC236}">
                <a16:creationId xmlns:a16="http://schemas.microsoft.com/office/drawing/2014/main" id="{02E1872E-B35E-8387-9868-BE0151605E1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4EAE7D6-CAAF-7D86-1E1F-9CD01773290F}"/>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10123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FE6DE-CEC4-F12B-9C9B-C93119ED1B4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8127BD8-A098-8A1E-96D5-FC8F8393CAC7}"/>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4" name="Tijdelijke aanduiding voor voettekst 3">
            <a:extLst>
              <a:ext uri="{FF2B5EF4-FFF2-40B4-BE49-F238E27FC236}">
                <a16:creationId xmlns:a16="http://schemas.microsoft.com/office/drawing/2014/main" id="{AA9ED5A2-327D-39F6-B0C6-1B516DFBB46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1635686-70C5-62CE-9667-FF7221C184A1}"/>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33376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0DD6E2-045D-AE95-DD2E-4F07CF02B864}"/>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3" name="Tijdelijke aanduiding voor voettekst 2">
            <a:extLst>
              <a:ext uri="{FF2B5EF4-FFF2-40B4-BE49-F238E27FC236}">
                <a16:creationId xmlns:a16="http://schemas.microsoft.com/office/drawing/2014/main" id="{CBFD5971-775D-05A4-BE89-C05B2102D27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DFBBB11-2DBD-D0A2-F648-50925DC21F1B}"/>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15735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51C58-92C5-5F62-8261-B6FCCAFCE6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A32B526-2540-A23F-37BD-89FF9F0C0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4EA419-B973-645A-FB46-A18CF20F4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4C32EE-BD7B-2A5E-6BE7-C1F16A8C1834}"/>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6" name="Tijdelijke aanduiding voor voettekst 5">
            <a:extLst>
              <a:ext uri="{FF2B5EF4-FFF2-40B4-BE49-F238E27FC236}">
                <a16:creationId xmlns:a16="http://schemas.microsoft.com/office/drawing/2014/main" id="{5184AC3A-E26A-2A4A-8830-7D910B01692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CBD90C-D3F5-899E-148A-12C1EB36D025}"/>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209048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6865B-670D-CF0C-00B9-282870F171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9E5253D-C25C-5392-4258-1565E7D45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89F15A-A80E-5BA1-E329-1C1941E56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4FAA3-0FF7-D5C5-00BE-E0D210861CF5}"/>
              </a:ext>
            </a:extLst>
          </p:cNvPr>
          <p:cNvSpPr>
            <a:spLocks noGrp="1"/>
          </p:cNvSpPr>
          <p:nvPr>
            <p:ph type="dt" sz="half" idx="10"/>
          </p:nvPr>
        </p:nvSpPr>
        <p:spPr/>
        <p:txBody>
          <a:bodyPr/>
          <a:lstStyle/>
          <a:p>
            <a:fld id="{850F593F-D72C-494B-8C97-C90FFB1AFDBE}" type="datetimeFigureOut">
              <a:rPr lang="nl-NL" smtClean="0"/>
              <a:t>03-03-2026</a:t>
            </a:fld>
            <a:endParaRPr lang="nl-NL"/>
          </a:p>
        </p:txBody>
      </p:sp>
      <p:sp>
        <p:nvSpPr>
          <p:cNvPr id="6" name="Tijdelijke aanduiding voor voettekst 5">
            <a:extLst>
              <a:ext uri="{FF2B5EF4-FFF2-40B4-BE49-F238E27FC236}">
                <a16:creationId xmlns:a16="http://schemas.microsoft.com/office/drawing/2014/main" id="{1B312461-77F8-2A77-B379-1A0F9F2501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5E528D-C101-FFDC-9960-0B700E092E00}"/>
              </a:ext>
            </a:extLst>
          </p:cNvPr>
          <p:cNvSpPr>
            <a:spLocks noGrp="1"/>
          </p:cNvSpPr>
          <p:nvPr>
            <p:ph type="sldNum" sz="quarter" idx="12"/>
          </p:nvPr>
        </p:nvSpPr>
        <p:spPr/>
        <p:txBody>
          <a:bodyPr/>
          <a:lstStyle/>
          <a:p>
            <a:fld id="{A7D6EDE4-BA9F-3C40-AECE-77FB431D4E1D}" type="slidenum">
              <a:rPr lang="nl-NL" smtClean="0"/>
              <a:t>‹nr.›</a:t>
            </a:fld>
            <a:endParaRPr lang="nl-NL"/>
          </a:p>
        </p:txBody>
      </p:sp>
    </p:spTree>
    <p:extLst>
      <p:ext uri="{BB962C8B-B14F-4D97-AF65-F5344CB8AC3E}">
        <p14:creationId xmlns:p14="http://schemas.microsoft.com/office/powerpoint/2010/main" val="85901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98A9C3-D76A-BA45-F700-91B2BB721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5E9CFCC-6706-ACEB-2DE1-2B0027CFF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A82F80-63DB-D5C3-E2F1-E5B896446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0F593F-D72C-494B-8C97-C90FFB1AFDBE}" type="datetimeFigureOut">
              <a:rPr lang="nl-NL" smtClean="0"/>
              <a:t>03-03-2026</a:t>
            </a:fld>
            <a:endParaRPr lang="nl-NL"/>
          </a:p>
        </p:txBody>
      </p:sp>
      <p:sp>
        <p:nvSpPr>
          <p:cNvPr id="5" name="Tijdelijke aanduiding voor voettekst 4">
            <a:extLst>
              <a:ext uri="{FF2B5EF4-FFF2-40B4-BE49-F238E27FC236}">
                <a16:creationId xmlns:a16="http://schemas.microsoft.com/office/drawing/2014/main" id="{AAAC8816-833C-52AC-DEA8-DE9635C05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67DCED3-0454-3598-B97E-90EA6FAB1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D6EDE4-BA9F-3C40-AECE-77FB431D4E1D}" type="slidenum">
              <a:rPr lang="nl-NL" smtClean="0"/>
              <a:t>‹nr.›</a:t>
            </a:fld>
            <a:endParaRPr lang="nl-NL"/>
          </a:p>
        </p:txBody>
      </p:sp>
    </p:spTree>
    <p:extLst>
      <p:ext uri="{BB962C8B-B14F-4D97-AF65-F5344CB8AC3E}">
        <p14:creationId xmlns:p14="http://schemas.microsoft.com/office/powerpoint/2010/main" val="377846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schrijversvoortoekomst.n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schrijversvoortoekomst.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531"/>
        </a:solidFill>
        <a:effectLst/>
      </p:bgPr>
    </p:bg>
    <p:spTree>
      <p:nvGrpSpPr>
        <p:cNvPr id="1" name="">
          <a:extLst>
            <a:ext uri="{FF2B5EF4-FFF2-40B4-BE49-F238E27FC236}">
              <a16:creationId xmlns:a16="http://schemas.microsoft.com/office/drawing/2014/main" id="{B484F23A-DFAE-4B16-9309-82670AA9B2A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8A623EC-202B-20BE-1783-8D1611DA8396}"/>
              </a:ext>
            </a:extLst>
          </p:cNvPr>
          <p:cNvPicPr>
            <a:picLocks noChangeAspect="1"/>
          </p:cNvPicPr>
          <p:nvPr/>
        </p:nvPicPr>
        <p:blipFill>
          <a:blip r:embed="rId3"/>
          <a:stretch>
            <a:fillRect/>
          </a:stretch>
        </p:blipFill>
        <p:spPr>
          <a:xfrm>
            <a:off x="7176289" y="1691089"/>
            <a:ext cx="4167630" cy="2739245"/>
          </a:xfrm>
          <a:prstGeom prst="rect">
            <a:avLst/>
          </a:prstGeom>
        </p:spPr>
      </p:pic>
      <p:pic>
        <p:nvPicPr>
          <p:cNvPr id="2" name="Picture 2">
            <a:extLst>
              <a:ext uri="{FF2B5EF4-FFF2-40B4-BE49-F238E27FC236}">
                <a16:creationId xmlns:a16="http://schemas.microsoft.com/office/drawing/2014/main" id="{EBA57ED4-D60B-AB66-E126-7C3BADBCE7FF}"/>
              </a:ext>
            </a:extLst>
          </p:cNvPr>
          <p:cNvPicPr>
            <a:picLocks noChangeAspect="1" noChangeArrowheads="1"/>
          </p:cNvPicPr>
          <p:nvPr/>
        </p:nvPicPr>
        <p:blipFill>
          <a:blip r:embed="rId4">
            <a:alphaModFix amt="0"/>
            <a:extLst>
              <a:ext uri="{28A0092B-C50C-407E-A947-70E740481C1C}">
                <a14:useLocalDpi xmlns:a14="http://schemas.microsoft.com/office/drawing/2010/main" val="0"/>
              </a:ext>
            </a:extLst>
          </a:blip>
          <a:srcRect/>
          <a:stretch>
            <a:fillRect/>
          </a:stretch>
        </p:blipFill>
        <p:spPr bwMode="auto">
          <a:xfrm>
            <a:off x="8199900" y="3653601"/>
            <a:ext cx="527066" cy="5749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A0D920B-06B0-2097-E604-E3DD6BE15E2E}"/>
              </a:ext>
            </a:extLst>
          </p:cNvPr>
          <p:cNvSpPr txBox="1"/>
          <p:nvPr/>
        </p:nvSpPr>
        <p:spPr>
          <a:xfrm>
            <a:off x="7354490" y="5022951"/>
            <a:ext cx="45042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err="1">
                <a:ln>
                  <a:noFill/>
                </a:ln>
                <a:solidFill>
                  <a:prstClr val="white"/>
                </a:solidFill>
                <a:effectLst/>
                <a:uLnTx/>
                <a:uFillTx/>
                <a:latin typeface="American Typewriter" panose="02090604020004020304" pitchFamily="18" charset="77"/>
                <a:ea typeface="+mn-ea"/>
                <a:cs typeface="+mn-cs"/>
                <a:hlinkClick r:id="rId5">
                  <a:extLst>
                    <a:ext uri="{A12FA001-AC4F-418D-AE19-62706E023703}">
                      <ahyp:hlinkClr xmlns:ahyp="http://schemas.microsoft.com/office/drawing/2018/hyperlinkcolor" val="tx"/>
                    </a:ext>
                  </a:extLst>
                </a:hlinkClick>
              </a:rPr>
              <a:t>schrijversvoortoekomst.nl</a:t>
            </a:r>
            <a:endParaRPr kumimoji="0" lang="nl-NL" sz="2400" b="0" i="0" u="none" strike="noStrike" kern="1200" cap="none" spc="0" normalizeH="0" baseline="0" noProof="0" dirty="0">
              <a:ln>
                <a:noFill/>
              </a:ln>
              <a:solidFill>
                <a:prstClr val="white"/>
              </a:solidFill>
              <a:effectLst/>
              <a:uLnTx/>
              <a:uFillTx/>
              <a:latin typeface="American Typewriter" panose="02090604020004020304"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kstvak 3">
            <a:extLst>
              <a:ext uri="{FF2B5EF4-FFF2-40B4-BE49-F238E27FC236}">
                <a16:creationId xmlns:a16="http://schemas.microsoft.com/office/drawing/2014/main" id="{DDB1706E-1EEF-7D69-0774-1C7EA248FA75}"/>
              </a:ext>
            </a:extLst>
          </p:cNvPr>
          <p:cNvSpPr txBox="1"/>
          <p:nvPr/>
        </p:nvSpPr>
        <p:spPr>
          <a:xfrm rot="20920014">
            <a:off x="815406" y="2031027"/>
            <a:ext cx="6170036"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0" i="0" u="none" strike="noStrike" kern="1200" cap="none" spc="0" normalizeH="0" baseline="0" noProof="0" dirty="0">
                <a:ln>
                  <a:noFill/>
                </a:ln>
                <a:solidFill>
                  <a:prstClr val="white"/>
                </a:solidFill>
                <a:effectLst/>
                <a:uLnTx/>
                <a:uFillTx/>
                <a:latin typeface="American Typewriter" panose="02090604020004020304" pitchFamily="18" charset="77"/>
                <a:ea typeface="+mn-ea"/>
                <a:cs typeface="+mn-cs"/>
              </a:rPr>
              <a:t>Klimaat-quiz</a:t>
            </a:r>
          </a:p>
        </p:txBody>
      </p:sp>
    </p:spTree>
    <p:extLst>
      <p:ext uri="{BB962C8B-B14F-4D97-AF65-F5344CB8AC3E}">
        <p14:creationId xmlns:p14="http://schemas.microsoft.com/office/powerpoint/2010/main" val="136796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07E2-C53A-7F27-84CB-9DBD9E159A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BF473F-9502-D591-CC9D-D48F2869319E}"/>
              </a:ext>
            </a:extLst>
          </p:cNvPr>
          <p:cNvSpPr>
            <a:spLocks noGrp="1"/>
          </p:cNvSpPr>
          <p:nvPr>
            <p:ph type="ctrTitle"/>
          </p:nvPr>
        </p:nvSpPr>
        <p:spPr/>
        <p:txBody>
          <a:bodyPr>
            <a:normAutofit fontScale="90000"/>
          </a:bodyPr>
          <a:lstStyle/>
          <a:p>
            <a:r>
              <a:rPr lang="nl-NL" dirty="0"/>
              <a:t>Hoeveel ijsberen zijn er nog op de wereld?</a:t>
            </a:r>
            <a:br>
              <a:rPr lang="nl-NL" dirty="0"/>
            </a:br>
            <a:endParaRPr lang="nl-NL" dirty="0"/>
          </a:p>
        </p:txBody>
      </p:sp>
      <p:sp>
        <p:nvSpPr>
          <p:cNvPr id="3" name="Ondertitel 2">
            <a:extLst>
              <a:ext uri="{FF2B5EF4-FFF2-40B4-BE49-F238E27FC236}">
                <a16:creationId xmlns:a16="http://schemas.microsoft.com/office/drawing/2014/main" id="{870B2C13-8993-080C-777B-1A11FFC0C459}"/>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dirty="0"/>
              <a:t>Meer dan 200</a:t>
            </a:r>
          </a:p>
          <a:p>
            <a:pPr marL="514350" indent="-514350" algn="l">
              <a:buFont typeface="+mj-lt"/>
              <a:buAutoNum type="alphaUcPeriod"/>
            </a:pPr>
            <a:r>
              <a:rPr lang="nl-NL" sz="3200" dirty="0"/>
              <a:t>Meer dan 2.000</a:t>
            </a:r>
          </a:p>
          <a:p>
            <a:pPr marL="514350" indent="-514350" algn="l">
              <a:buFont typeface="+mj-lt"/>
              <a:buAutoNum type="alphaUcPeriod"/>
            </a:pPr>
            <a:r>
              <a:rPr lang="nl-NL" sz="3200" dirty="0"/>
              <a:t>Meer dan 20.000</a:t>
            </a:r>
          </a:p>
        </p:txBody>
      </p:sp>
      <p:pic>
        <p:nvPicPr>
          <p:cNvPr id="1026" name="Picture 2">
            <a:extLst>
              <a:ext uri="{FF2B5EF4-FFF2-40B4-BE49-F238E27FC236}">
                <a16:creationId xmlns:a16="http://schemas.microsoft.com/office/drawing/2014/main" id="{743020CC-5E8D-168B-7897-CBC1D9AB1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1AAA-092B-EE2E-25A5-B787AC8904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901ADD-FB1C-4C83-8C29-1DD88B9C3239}"/>
              </a:ext>
            </a:extLst>
          </p:cNvPr>
          <p:cNvSpPr>
            <a:spLocks noGrp="1"/>
          </p:cNvSpPr>
          <p:nvPr>
            <p:ph type="ctrTitle"/>
          </p:nvPr>
        </p:nvSpPr>
        <p:spPr/>
        <p:txBody>
          <a:bodyPr>
            <a:normAutofit fontScale="90000"/>
          </a:bodyPr>
          <a:lstStyle/>
          <a:p>
            <a:r>
              <a:rPr lang="nl-NL" dirty="0"/>
              <a:t>Hoeveel ijsberen zijn er nog op de wereld?</a:t>
            </a:r>
            <a:br>
              <a:rPr lang="nl-NL" dirty="0"/>
            </a:br>
            <a:endParaRPr lang="nl-NL" dirty="0"/>
          </a:p>
        </p:txBody>
      </p:sp>
      <p:sp>
        <p:nvSpPr>
          <p:cNvPr id="3" name="Ondertitel 2">
            <a:extLst>
              <a:ext uri="{FF2B5EF4-FFF2-40B4-BE49-F238E27FC236}">
                <a16:creationId xmlns:a16="http://schemas.microsoft.com/office/drawing/2014/main" id="{C7BE0136-405E-4D11-1777-3C0BA1DA0567}"/>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dirty="0"/>
              <a:t>Meer dan 200</a:t>
            </a:r>
          </a:p>
          <a:p>
            <a:pPr marL="514350" indent="-514350" algn="l">
              <a:buFont typeface="+mj-lt"/>
              <a:buAutoNum type="alphaUcPeriod"/>
            </a:pPr>
            <a:r>
              <a:rPr lang="nl-NL" sz="3200" dirty="0"/>
              <a:t>Meer dan 2.000</a:t>
            </a:r>
          </a:p>
          <a:p>
            <a:pPr marL="514350" indent="-514350" algn="l">
              <a:buFont typeface="+mj-lt"/>
              <a:buAutoNum type="alphaUcPeriod"/>
            </a:pPr>
            <a:r>
              <a:rPr lang="nl-NL" sz="3200" b="1" u="sng" dirty="0"/>
              <a:t>Meer dan 20.000</a:t>
            </a:r>
          </a:p>
        </p:txBody>
      </p:sp>
      <p:pic>
        <p:nvPicPr>
          <p:cNvPr id="1026" name="Picture 2">
            <a:extLst>
              <a:ext uri="{FF2B5EF4-FFF2-40B4-BE49-F238E27FC236}">
                <a16:creationId xmlns:a16="http://schemas.microsoft.com/office/drawing/2014/main" id="{E20AAA61-94DF-1963-85CE-1FC3A6D6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986DA2-9643-581B-B48A-A53B7AA62F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CD2B02-9DA0-571E-1710-1003B989F387}"/>
              </a:ext>
            </a:extLst>
          </p:cNvPr>
          <p:cNvSpPr>
            <a:spLocks noGrp="1"/>
          </p:cNvSpPr>
          <p:nvPr>
            <p:ph type="ctrTitle"/>
          </p:nvPr>
        </p:nvSpPr>
        <p:spPr/>
        <p:txBody>
          <a:bodyPr>
            <a:noAutofit/>
          </a:bodyPr>
          <a:lstStyle/>
          <a:p>
            <a:br>
              <a:rPr lang="nl-NL" sz="4800" dirty="0"/>
            </a:br>
            <a:r>
              <a:rPr lang="nl-NL" sz="4800" dirty="0"/>
              <a:t>Wat helpt het beste tegen klimaatverandering?</a:t>
            </a:r>
            <a:br>
              <a:rPr lang="nl-NL" sz="4800" dirty="0"/>
            </a:br>
            <a:endParaRPr lang="nl-NL" sz="4800" dirty="0"/>
          </a:p>
        </p:txBody>
      </p:sp>
      <p:sp>
        <p:nvSpPr>
          <p:cNvPr id="3" name="Ondertitel 2">
            <a:extLst>
              <a:ext uri="{FF2B5EF4-FFF2-40B4-BE49-F238E27FC236}">
                <a16:creationId xmlns:a16="http://schemas.microsoft.com/office/drawing/2014/main" id="{8001E22C-5F0D-DDD6-2C3F-45B0D4068B4F}"/>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Korter douchen</a:t>
            </a:r>
          </a:p>
          <a:p>
            <a:pPr marL="514350" indent="-514350" algn="l">
              <a:buFont typeface="+mj-lt"/>
              <a:buAutoNum type="alphaUcPeriod"/>
            </a:pPr>
            <a:r>
              <a:rPr lang="nl-NL" sz="3200" dirty="0"/>
              <a:t>Koud douchen </a:t>
            </a:r>
          </a:p>
          <a:p>
            <a:pPr marL="514350" indent="-514350" algn="l">
              <a:buFont typeface="+mj-lt"/>
              <a:buAutoNum type="alphaUcPeriod"/>
            </a:pPr>
            <a:r>
              <a:rPr lang="nl-NL" sz="3200" dirty="0"/>
              <a:t>Minder vaak douchen</a:t>
            </a:r>
          </a:p>
        </p:txBody>
      </p:sp>
      <p:pic>
        <p:nvPicPr>
          <p:cNvPr id="1026" name="Picture 2">
            <a:extLst>
              <a:ext uri="{FF2B5EF4-FFF2-40B4-BE49-F238E27FC236}">
                <a16:creationId xmlns:a16="http://schemas.microsoft.com/office/drawing/2014/main" id="{483620B9-2173-CF2F-BB64-654CE8046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57761C-E4E4-C547-8BA5-B7303043DB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FE3F11-E37E-DB08-8DBB-9AD808120909}"/>
              </a:ext>
            </a:extLst>
          </p:cNvPr>
          <p:cNvSpPr>
            <a:spLocks noGrp="1"/>
          </p:cNvSpPr>
          <p:nvPr>
            <p:ph type="ctrTitle"/>
          </p:nvPr>
        </p:nvSpPr>
        <p:spPr/>
        <p:txBody>
          <a:bodyPr>
            <a:noAutofit/>
          </a:bodyPr>
          <a:lstStyle/>
          <a:p>
            <a:br>
              <a:rPr lang="nl-NL" sz="4800" dirty="0"/>
            </a:br>
            <a:r>
              <a:rPr lang="nl-NL" sz="4800" dirty="0"/>
              <a:t>Wat helpt het beste tegen klimaatverandering?</a:t>
            </a:r>
            <a:br>
              <a:rPr lang="nl-NL" sz="4800" dirty="0"/>
            </a:br>
            <a:endParaRPr lang="nl-NL" sz="4800" dirty="0"/>
          </a:p>
        </p:txBody>
      </p:sp>
      <p:sp>
        <p:nvSpPr>
          <p:cNvPr id="3" name="Ondertitel 2">
            <a:extLst>
              <a:ext uri="{FF2B5EF4-FFF2-40B4-BE49-F238E27FC236}">
                <a16:creationId xmlns:a16="http://schemas.microsoft.com/office/drawing/2014/main" id="{BB68ABA8-A180-3B0D-084E-D54C0FBF195B}"/>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Korter douchen</a:t>
            </a:r>
          </a:p>
          <a:p>
            <a:pPr marL="514350" indent="-514350" algn="l">
              <a:buFont typeface="+mj-lt"/>
              <a:buAutoNum type="alphaUcPeriod"/>
            </a:pPr>
            <a:r>
              <a:rPr lang="nl-NL" sz="3200" b="1" u="sng" dirty="0"/>
              <a:t>Koud douchen </a:t>
            </a:r>
          </a:p>
          <a:p>
            <a:pPr marL="514350" indent="-514350" algn="l">
              <a:buFont typeface="+mj-lt"/>
              <a:buAutoNum type="alphaUcPeriod"/>
            </a:pPr>
            <a:r>
              <a:rPr lang="nl-NL" sz="3200" dirty="0"/>
              <a:t>Minder vaak douchen</a:t>
            </a:r>
          </a:p>
        </p:txBody>
      </p:sp>
      <p:pic>
        <p:nvPicPr>
          <p:cNvPr id="1026" name="Picture 2">
            <a:extLst>
              <a:ext uri="{FF2B5EF4-FFF2-40B4-BE49-F238E27FC236}">
                <a16:creationId xmlns:a16="http://schemas.microsoft.com/office/drawing/2014/main" id="{86958C8A-AFB4-5303-D0BF-306E2C3B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A8FD2-D989-9356-F9F4-7ED3D77991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C4810C-B4F9-B27A-9DC1-3A78CF43A10F}"/>
              </a:ext>
            </a:extLst>
          </p:cNvPr>
          <p:cNvSpPr>
            <a:spLocks noGrp="1"/>
          </p:cNvSpPr>
          <p:nvPr>
            <p:ph type="ctrTitle"/>
          </p:nvPr>
        </p:nvSpPr>
        <p:spPr/>
        <p:txBody>
          <a:bodyPr>
            <a:noAutofit/>
          </a:bodyPr>
          <a:lstStyle/>
          <a:p>
            <a:br>
              <a:rPr lang="nl-NL" sz="4800" dirty="0"/>
            </a:br>
            <a:r>
              <a:rPr lang="nl-NL" sz="4800" dirty="0"/>
              <a:t>Wat zijn de belangrijkste oorzaken van klimaatverandering?</a:t>
            </a:r>
            <a:br>
              <a:rPr lang="nl-NL" sz="4800" dirty="0"/>
            </a:br>
            <a:endParaRPr lang="nl-NL" sz="4800" dirty="0"/>
          </a:p>
        </p:txBody>
      </p:sp>
      <p:sp>
        <p:nvSpPr>
          <p:cNvPr id="3" name="Ondertitel 2">
            <a:extLst>
              <a:ext uri="{FF2B5EF4-FFF2-40B4-BE49-F238E27FC236}">
                <a16:creationId xmlns:a16="http://schemas.microsoft.com/office/drawing/2014/main" id="{2A1AE108-1BD9-EFD5-601A-393A6E96B683}"/>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Windmolens, fietsen en bomen</a:t>
            </a:r>
          </a:p>
          <a:p>
            <a:pPr marL="514350" indent="-514350" algn="l">
              <a:buFont typeface="+mj-lt"/>
              <a:buAutoNum type="alphaUcPeriod"/>
            </a:pPr>
            <a:r>
              <a:rPr lang="nl-NL" sz="3200" dirty="0"/>
              <a:t>Zonnevlekken, vulkanen en </a:t>
            </a:r>
            <a:r>
              <a:rPr lang="nl-NL" sz="3200" dirty="0" err="1"/>
              <a:t>chemtrails</a:t>
            </a:r>
            <a:endParaRPr lang="nl-NL" sz="3200" dirty="0"/>
          </a:p>
          <a:p>
            <a:pPr marL="514350" indent="-514350" algn="l">
              <a:buFont typeface="+mj-lt"/>
              <a:buAutoNum type="alphaUcPeriod"/>
            </a:pPr>
            <a:r>
              <a:rPr lang="nl-NL" sz="3200" dirty="0"/>
              <a:t>Vliegtuigen, energiecentrales en koeien</a:t>
            </a:r>
          </a:p>
        </p:txBody>
      </p:sp>
      <p:pic>
        <p:nvPicPr>
          <p:cNvPr id="1026" name="Picture 2">
            <a:extLst>
              <a:ext uri="{FF2B5EF4-FFF2-40B4-BE49-F238E27FC236}">
                <a16:creationId xmlns:a16="http://schemas.microsoft.com/office/drawing/2014/main" id="{055CFE14-D340-71DF-1A8E-7DC241ED8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9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AC16-BE0F-1B1E-AD45-8826E1E079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50244D-CED3-AE1A-C7E3-40A433EEEDA4}"/>
              </a:ext>
            </a:extLst>
          </p:cNvPr>
          <p:cNvSpPr>
            <a:spLocks noGrp="1"/>
          </p:cNvSpPr>
          <p:nvPr>
            <p:ph type="ctrTitle"/>
          </p:nvPr>
        </p:nvSpPr>
        <p:spPr/>
        <p:txBody>
          <a:bodyPr>
            <a:noAutofit/>
          </a:bodyPr>
          <a:lstStyle/>
          <a:p>
            <a:br>
              <a:rPr lang="nl-NL" sz="4800" dirty="0"/>
            </a:br>
            <a:r>
              <a:rPr lang="nl-NL" sz="4800" dirty="0"/>
              <a:t>Wat zijn de belangrijkste oorzaken van klimaatverandering?</a:t>
            </a:r>
            <a:br>
              <a:rPr lang="nl-NL" sz="4800" dirty="0"/>
            </a:br>
            <a:endParaRPr lang="nl-NL" sz="4800" dirty="0"/>
          </a:p>
        </p:txBody>
      </p:sp>
      <p:sp>
        <p:nvSpPr>
          <p:cNvPr id="3" name="Ondertitel 2">
            <a:extLst>
              <a:ext uri="{FF2B5EF4-FFF2-40B4-BE49-F238E27FC236}">
                <a16:creationId xmlns:a16="http://schemas.microsoft.com/office/drawing/2014/main" id="{E909A840-F9A4-2E92-2FE1-6A6803435FAC}"/>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Windmolens, fietsen en bomen</a:t>
            </a:r>
          </a:p>
          <a:p>
            <a:pPr marL="514350" indent="-514350" algn="l">
              <a:buFont typeface="+mj-lt"/>
              <a:buAutoNum type="alphaUcPeriod"/>
            </a:pPr>
            <a:r>
              <a:rPr lang="nl-NL" sz="3200" dirty="0"/>
              <a:t>Zonnevlekken, vulkanen en </a:t>
            </a:r>
            <a:r>
              <a:rPr lang="nl-NL" sz="3200" dirty="0" err="1"/>
              <a:t>chemtrails</a:t>
            </a:r>
            <a:endParaRPr lang="nl-NL" sz="3200" dirty="0"/>
          </a:p>
          <a:p>
            <a:pPr marL="514350" indent="-514350" algn="l">
              <a:buFont typeface="+mj-lt"/>
              <a:buAutoNum type="alphaUcPeriod"/>
            </a:pPr>
            <a:r>
              <a:rPr lang="nl-NL" sz="3200" b="1" u="sng" dirty="0"/>
              <a:t>Vliegtuigen, energiecentrales en koeien</a:t>
            </a:r>
          </a:p>
        </p:txBody>
      </p:sp>
      <p:pic>
        <p:nvPicPr>
          <p:cNvPr id="1026" name="Picture 2">
            <a:extLst>
              <a:ext uri="{FF2B5EF4-FFF2-40B4-BE49-F238E27FC236}">
                <a16:creationId xmlns:a16="http://schemas.microsoft.com/office/drawing/2014/main" id="{22644011-C58B-779E-CEAD-46C94543E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280FE-7CA1-69BA-ECCF-CD362723BD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788A14-6ED5-B234-9135-FF55AE0CEC22}"/>
              </a:ext>
            </a:extLst>
          </p:cNvPr>
          <p:cNvSpPr>
            <a:spLocks noGrp="1"/>
          </p:cNvSpPr>
          <p:nvPr>
            <p:ph type="ctrTitle"/>
          </p:nvPr>
        </p:nvSpPr>
        <p:spPr/>
        <p:txBody>
          <a:bodyPr anchor="t">
            <a:noAutofit/>
          </a:bodyPr>
          <a:lstStyle/>
          <a:p>
            <a:r>
              <a:rPr lang="nl-NL" sz="4800" dirty="0"/>
              <a:t>Vaak nieuwe kleren kopen is niet goed voor het klimaat. </a:t>
            </a:r>
            <a:br>
              <a:rPr lang="nl-NL" sz="4800" dirty="0"/>
            </a:br>
            <a:r>
              <a:rPr lang="nl-NL" sz="4800" dirty="0"/>
              <a:t>Waarom niet? </a:t>
            </a:r>
          </a:p>
        </p:txBody>
      </p:sp>
      <p:sp>
        <p:nvSpPr>
          <p:cNvPr id="3" name="Ondertitel 2">
            <a:extLst>
              <a:ext uri="{FF2B5EF4-FFF2-40B4-BE49-F238E27FC236}">
                <a16:creationId xmlns:a16="http://schemas.microsoft.com/office/drawing/2014/main" id="{0929C6A2-2B01-0445-309F-6DB810682152}"/>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Dan krijg je het alleen maar warmer.</a:t>
            </a:r>
          </a:p>
          <a:p>
            <a:pPr marL="514350" indent="-514350" algn="l">
              <a:buFont typeface="+mj-lt"/>
              <a:buAutoNum type="alphaUcPeriod"/>
            </a:pPr>
            <a:r>
              <a:rPr lang="nl-NL" sz="3200" dirty="0"/>
              <a:t>Kleren maken kost veel energie.</a:t>
            </a:r>
          </a:p>
          <a:p>
            <a:pPr marL="514350" indent="-514350" algn="l">
              <a:buFont typeface="+mj-lt"/>
              <a:buAutoNum type="alphaUcPeriod"/>
            </a:pPr>
            <a:r>
              <a:rPr lang="nl-NL" sz="3200" dirty="0"/>
              <a:t>Dan moet je ook vaker kleren wassen.</a:t>
            </a:r>
          </a:p>
        </p:txBody>
      </p:sp>
      <p:pic>
        <p:nvPicPr>
          <p:cNvPr id="1026" name="Picture 2">
            <a:extLst>
              <a:ext uri="{FF2B5EF4-FFF2-40B4-BE49-F238E27FC236}">
                <a16:creationId xmlns:a16="http://schemas.microsoft.com/office/drawing/2014/main" id="{983526B2-2F6B-65EC-6F29-9F22A207A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1592-B9D2-3C50-F6BE-7D8613330D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6E25B8-94D1-1D3C-3B14-34B3D964D055}"/>
              </a:ext>
            </a:extLst>
          </p:cNvPr>
          <p:cNvSpPr>
            <a:spLocks noGrp="1"/>
          </p:cNvSpPr>
          <p:nvPr>
            <p:ph type="ctrTitle"/>
          </p:nvPr>
        </p:nvSpPr>
        <p:spPr/>
        <p:txBody>
          <a:bodyPr anchor="t">
            <a:noAutofit/>
          </a:bodyPr>
          <a:lstStyle/>
          <a:p>
            <a:r>
              <a:rPr lang="nl-NL" sz="4800" dirty="0"/>
              <a:t>Vaak nieuwe kleren kopen is niet goed voor het klimaat. </a:t>
            </a:r>
            <a:br>
              <a:rPr lang="nl-NL" sz="4800" dirty="0"/>
            </a:br>
            <a:r>
              <a:rPr lang="nl-NL" sz="4800" dirty="0"/>
              <a:t>Waarom niet? </a:t>
            </a:r>
          </a:p>
        </p:txBody>
      </p:sp>
      <p:sp>
        <p:nvSpPr>
          <p:cNvPr id="3" name="Ondertitel 2">
            <a:extLst>
              <a:ext uri="{FF2B5EF4-FFF2-40B4-BE49-F238E27FC236}">
                <a16:creationId xmlns:a16="http://schemas.microsoft.com/office/drawing/2014/main" id="{4787FFFC-57B7-FF12-6F49-40FB16DFF9CC}"/>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Dan krijg je het alleen maar warmer.</a:t>
            </a:r>
          </a:p>
          <a:p>
            <a:pPr marL="514350" indent="-514350" algn="l">
              <a:buFont typeface="+mj-lt"/>
              <a:buAutoNum type="alphaUcPeriod"/>
            </a:pPr>
            <a:r>
              <a:rPr lang="nl-NL" sz="3200" b="1" u="sng" dirty="0"/>
              <a:t>Kleren maken kost veel energie.</a:t>
            </a:r>
          </a:p>
          <a:p>
            <a:pPr marL="514350" indent="-514350" algn="l">
              <a:buFont typeface="+mj-lt"/>
              <a:buAutoNum type="alphaUcPeriod"/>
            </a:pPr>
            <a:r>
              <a:rPr lang="nl-NL" sz="3200" dirty="0"/>
              <a:t>Dan moet je ook vaker kleren wassen.</a:t>
            </a:r>
          </a:p>
        </p:txBody>
      </p:sp>
      <p:pic>
        <p:nvPicPr>
          <p:cNvPr id="1026" name="Picture 2">
            <a:extLst>
              <a:ext uri="{FF2B5EF4-FFF2-40B4-BE49-F238E27FC236}">
                <a16:creationId xmlns:a16="http://schemas.microsoft.com/office/drawing/2014/main" id="{309AA5FF-F837-BC08-C5B1-347266DF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1E-28B4-EC5C-C20F-3458B5A2D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2C828C-04FD-9743-7655-1995B1C9D5E3}"/>
              </a:ext>
            </a:extLst>
          </p:cNvPr>
          <p:cNvSpPr>
            <a:spLocks noGrp="1"/>
          </p:cNvSpPr>
          <p:nvPr>
            <p:ph type="ctrTitle"/>
          </p:nvPr>
        </p:nvSpPr>
        <p:spPr/>
        <p:txBody>
          <a:bodyPr>
            <a:noAutofit/>
          </a:bodyPr>
          <a:lstStyle/>
          <a:p>
            <a:br>
              <a:rPr lang="nl-NL" sz="4800" dirty="0"/>
            </a:br>
            <a:r>
              <a:rPr lang="nl-NL" sz="4800" dirty="0"/>
              <a:t>Wat is </a:t>
            </a:r>
            <a:r>
              <a:rPr lang="nl-NL" sz="4800" i="1" dirty="0"/>
              <a:t>geen</a:t>
            </a:r>
            <a:r>
              <a:rPr lang="nl-NL" sz="4800" dirty="0"/>
              <a:t> gevolg van klimaatverandering?</a:t>
            </a:r>
            <a:br>
              <a:rPr lang="nl-NL" sz="4800" dirty="0"/>
            </a:br>
            <a:endParaRPr lang="nl-NL" sz="4800" dirty="0"/>
          </a:p>
        </p:txBody>
      </p:sp>
      <p:sp>
        <p:nvSpPr>
          <p:cNvPr id="3" name="Ondertitel 2">
            <a:extLst>
              <a:ext uri="{FF2B5EF4-FFF2-40B4-BE49-F238E27FC236}">
                <a16:creationId xmlns:a16="http://schemas.microsoft.com/office/drawing/2014/main" id="{ADA432F6-1FCF-E8A6-ECFA-076267D61CE1}"/>
              </a:ext>
            </a:extLst>
          </p:cNvPr>
          <p:cNvSpPr>
            <a:spLocks noGrp="1"/>
          </p:cNvSpPr>
          <p:nvPr>
            <p:ph type="subTitle" idx="1"/>
          </p:nvPr>
        </p:nvSpPr>
        <p:spPr>
          <a:xfrm>
            <a:off x="3083170" y="3602038"/>
            <a:ext cx="7584830" cy="2387600"/>
          </a:xfrm>
        </p:spPr>
        <p:txBody>
          <a:bodyPr>
            <a:normAutofit fontScale="92500" lnSpcReduction="20000"/>
          </a:bodyPr>
          <a:lstStyle/>
          <a:p>
            <a:pPr marL="514350" indent="-514350" algn="l">
              <a:buFont typeface="+mj-lt"/>
              <a:buAutoNum type="alphaUcPeriod"/>
            </a:pPr>
            <a:r>
              <a:rPr lang="nl-NL" sz="3200" dirty="0"/>
              <a:t>Er komen meer overstromingen en harde stormen.</a:t>
            </a:r>
          </a:p>
          <a:p>
            <a:pPr marL="514350" indent="-514350" algn="l">
              <a:buFont typeface="+mj-lt"/>
              <a:buAutoNum type="alphaUcPeriod"/>
            </a:pPr>
            <a:r>
              <a:rPr lang="nl-NL" sz="3200" dirty="0"/>
              <a:t>Er komen meer bosbranden en langere periodes van droogte. </a:t>
            </a:r>
          </a:p>
          <a:p>
            <a:pPr marL="514350" indent="-514350" algn="l">
              <a:buFont typeface="+mj-lt"/>
              <a:buAutoNum type="alphaUcPeriod"/>
            </a:pPr>
            <a:r>
              <a:rPr lang="nl-NL" sz="3200" dirty="0"/>
              <a:t>Er komen meer aardbevingen en vulkanen worden actiever. </a:t>
            </a:r>
          </a:p>
        </p:txBody>
      </p:sp>
      <p:pic>
        <p:nvPicPr>
          <p:cNvPr id="1026" name="Picture 2">
            <a:extLst>
              <a:ext uri="{FF2B5EF4-FFF2-40B4-BE49-F238E27FC236}">
                <a16:creationId xmlns:a16="http://schemas.microsoft.com/office/drawing/2014/main" id="{6103E662-C490-3444-CD54-3D2010400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7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9DB9E-7234-6252-D731-2A85F2D86F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47F162-897B-6469-C84E-DCE836C0DE4A}"/>
              </a:ext>
            </a:extLst>
          </p:cNvPr>
          <p:cNvSpPr>
            <a:spLocks noGrp="1"/>
          </p:cNvSpPr>
          <p:nvPr>
            <p:ph type="ctrTitle"/>
          </p:nvPr>
        </p:nvSpPr>
        <p:spPr/>
        <p:txBody>
          <a:bodyPr>
            <a:noAutofit/>
          </a:bodyPr>
          <a:lstStyle/>
          <a:p>
            <a:br>
              <a:rPr lang="nl-NL" sz="4800" dirty="0"/>
            </a:br>
            <a:r>
              <a:rPr lang="nl-NL" sz="4800" dirty="0"/>
              <a:t>Wat is </a:t>
            </a:r>
            <a:r>
              <a:rPr lang="nl-NL" sz="4800" i="1" dirty="0"/>
              <a:t>geen</a:t>
            </a:r>
            <a:r>
              <a:rPr lang="nl-NL" sz="4800" dirty="0"/>
              <a:t> gevolg van klimaatverandering?</a:t>
            </a:r>
            <a:br>
              <a:rPr lang="nl-NL" sz="4800" dirty="0"/>
            </a:br>
            <a:endParaRPr lang="nl-NL" sz="4800" dirty="0"/>
          </a:p>
        </p:txBody>
      </p:sp>
      <p:sp>
        <p:nvSpPr>
          <p:cNvPr id="3" name="Ondertitel 2">
            <a:extLst>
              <a:ext uri="{FF2B5EF4-FFF2-40B4-BE49-F238E27FC236}">
                <a16:creationId xmlns:a16="http://schemas.microsoft.com/office/drawing/2014/main" id="{E0D6A211-B569-F43B-E7D9-AB3A2BB9A40E}"/>
              </a:ext>
            </a:extLst>
          </p:cNvPr>
          <p:cNvSpPr>
            <a:spLocks noGrp="1"/>
          </p:cNvSpPr>
          <p:nvPr>
            <p:ph type="subTitle" idx="1"/>
          </p:nvPr>
        </p:nvSpPr>
        <p:spPr>
          <a:xfrm>
            <a:off x="3083170" y="3602038"/>
            <a:ext cx="7584830" cy="2387600"/>
          </a:xfrm>
        </p:spPr>
        <p:txBody>
          <a:bodyPr>
            <a:normAutofit fontScale="92500" lnSpcReduction="20000"/>
          </a:bodyPr>
          <a:lstStyle/>
          <a:p>
            <a:pPr marL="514350" indent="-514350" algn="l">
              <a:buFont typeface="+mj-lt"/>
              <a:buAutoNum type="alphaUcPeriod"/>
            </a:pPr>
            <a:r>
              <a:rPr lang="nl-NL" sz="3200" dirty="0"/>
              <a:t>Er komen meer overstromingen en harde stormen.</a:t>
            </a:r>
          </a:p>
          <a:p>
            <a:pPr marL="514350" indent="-514350" algn="l">
              <a:buFont typeface="+mj-lt"/>
              <a:buAutoNum type="alphaUcPeriod"/>
            </a:pPr>
            <a:r>
              <a:rPr lang="nl-NL" sz="3200" dirty="0"/>
              <a:t>Er komen meer bosbranden en langere periodes van droogte. </a:t>
            </a:r>
          </a:p>
          <a:p>
            <a:pPr marL="514350" indent="-514350" algn="l">
              <a:buFont typeface="+mj-lt"/>
              <a:buAutoNum type="alphaUcPeriod"/>
            </a:pPr>
            <a:r>
              <a:rPr lang="nl-NL" sz="3200" b="1" u="sng" dirty="0"/>
              <a:t>Er komen meer aardbevingen en vulkanen worden actiever. </a:t>
            </a:r>
          </a:p>
        </p:txBody>
      </p:sp>
      <p:pic>
        <p:nvPicPr>
          <p:cNvPr id="1026" name="Picture 2">
            <a:extLst>
              <a:ext uri="{FF2B5EF4-FFF2-40B4-BE49-F238E27FC236}">
                <a16:creationId xmlns:a16="http://schemas.microsoft.com/office/drawing/2014/main" id="{9CFF7E49-A520-E5B0-DBD3-028ED4BA1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A7498-83B2-14C0-5C45-DFC57A94743A}"/>
              </a:ext>
            </a:extLst>
          </p:cNvPr>
          <p:cNvSpPr>
            <a:spLocks noGrp="1"/>
          </p:cNvSpPr>
          <p:nvPr>
            <p:ph type="ctrTitle"/>
          </p:nvPr>
        </p:nvSpPr>
        <p:spPr/>
        <p:txBody>
          <a:bodyPr>
            <a:normAutofit/>
          </a:bodyPr>
          <a:lstStyle/>
          <a:p>
            <a:r>
              <a:rPr lang="nl-NL" sz="4800" dirty="0"/>
              <a:t>Welke dieren vinden klimaatverandering wel prima?</a:t>
            </a:r>
            <a:r>
              <a:rPr lang="nl-NL" sz="4800" dirty="0">
                <a:effectLst/>
              </a:rPr>
              <a:t> </a:t>
            </a:r>
            <a:br>
              <a:rPr lang="nl-NL" sz="4800" dirty="0">
                <a:effectLst/>
              </a:rPr>
            </a:br>
            <a:endParaRPr lang="nl-NL" sz="4800" dirty="0"/>
          </a:p>
        </p:txBody>
      </p:sp>
      <p:sp>
        <p:nvSpPr>
          <p:cNvPr id="3" name="Ondertitel 2">
            <a:extLst>
              <a:ext uri="{FF2B5EF4-FFF2-40B4-BE49-F238E27FC236}">
                <a16:creationId xmlns:a16="http://schemas.microsoft.com/office/drawing/2014/main" id="{099AC226-9124-0A56-573D-4F4783C9ABE0}"/>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dirty="0"/>
              <a:t>Koala’s</a:t>
            </a:r>
          </a:p>
          <a:p>
            <a:pPr marL="514350" indent="-514350" algn="l">
              <a:buFont typeface="+mj-lt"/>
              <a:buAutoNum type="alphaUcPeriod"/>
            </a:pPr>
            <a:r>
              <a:rPr lang="nl-NL" sz="3200" dirty="0"/>
              <a:t>Kwallen</a:t>
            </a:r>
          </a:p>
          <a:p>
            <a:pPr marL="514350" indent="-514350" algn="l">
              <a:buFont typeface="+mj-lt"/>
              <a:buAutoNum type="alphaUcPeriod"/>
            </a:pPr>
            <a:r>
              <a:rPr lang="nl-NL" sz="3200" dirty="0"/>
              <a:t>Rendieren</a:t>
            </a:r>
          </a:p>
        </p:txBody>
      </p:sp>
      <p:pic>
        <p:nvPicPr>
          <p:cNvPr id="1026" name="Picture 2">
            <a:extLst>
              <a:ext uri="{FF2B5EF4-FFF2-40B4-BE49-F238E27FC236}">
                <a16:creationId xmlns:a16="http://schemas.microsoft.com/office/drawing/2014/main" id="{681BAA5E-B414-F8A9-6AEF-99D751EF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20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E6E8-E279-9D10-2971-7899D925AE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D64797-D120-FD2D-64B5-6C7DA3529034}"/>
              </a:ext>
            </a:extLst>
          </p:cNvPr>
          <p:cNvSpPr>
            <a:spLocks noGrp="1"/>
          </p:cNvSpPr>
          <p:nvPr>
            <p:ph type="ctrTitle"/>
          </p:nvPr>
        </p:nvSpPr>
        <p:spPr/>
        <p:txBody>
          <a:bodyPr>
            <a:noAutofit/>
          </a:bodyPr>
          <a:lstStyle/>
          <a:p>
            <a:br>
              <a:rPr lang="nl-NL" sz="4800" dirty="0"/>
            </a:br>
            <a:r>
              <a:rPr lang="nl-NL" sz="4800" dirty="0"/>
              <a:t>Typ je eigen vraag hier</a:t>
            </a:r>
            <a:br>
              <a:rPr lang="nl-NL" sz="4800" dirty="0"/>
            </a:br>
            <a:endParaRPr lang="nl-NL" sz="4800" dirty="0"/>
          </a:p>
        </p:txBody>
      </p:sp>
      <p:sp>
        <p:nvSpPr>
          <p:cNvPr id="3" name="Ondertitel 2">
            <a:extLst>
              <a:ext uri="{FF2B5EF4-FFF2-40B4-BE49-F238E27FC236}">
                <a16:creationId xmlns:a16="http://schemas.microsoft.com/office/drawing/2014/main" id="{561F8AB1-2E44-03D2-1975-AF519EC31D23}"/>
              </a:ext>
            </a:extLst>
          </p:cNvPr>
          <p:cNvSpPr>
            <a:spLocks noGrp="1"/>
          </p:cNvSpPr>
          <p:nvPr>
            <p:ph type="subTitle" idx="1"/>
          </p:nvPr>
        </p:nvSpPr>
        <p:spPr>
          <a:xfrm>
            <a:off x="3083170" y="3602038"/>
            <a:ext cx="7584830" cy="2387600"/>
          </a:xfrm>
        </p:spPr>
        <p:txBody>
          <a:bodyPr>
            <a:normAutofit/>
          </a:bodyPr>
          <a:lstStyle/>
          <a:p>
            <a:pPr marL="514350" indent="-514350" algn="l">
              <a:buFont typeface="+mj-lt"/>
              <a:buAutoNum type="alphaUcPeriod"/>
            </a:pPr>
            <a:r>
              <a:rPr lang="nl-NL" sz="3200" dirty="0"/>
              <a:t>Antwoord a</a:t>
            </a:r>
          </a:p>
          <a:p>
            <a:pPr marL="514350" indent="-514350" algn="l">
              <a:buFont typeface="+mj-lt"/>
              <a:buAutoNum type="alphaUcPeriod"/>
            </a:pPr>
            <a:r>
              <a:rPr lang="nl-NL" sz="3200" dirty="0"/>
              <a:t>Antwoord b</a:t>
            </a:r>
          </a:p>
          <a:p>
            <a:pPr marL="514350" indent="-514350" algn="l">
              <a:buFont typeface="+mj-lt"/>
              <a:buAutoNum type="alphaUcPeriod"/>
            </a:pPr>
            <a:r>
              <a:rPr lang="nl-NL" sz="3200" dirty="0"/>
              <a:t>Antwoord c</a:t>
            </a:r>
          </a:p>
        </p:txBody>
      </p:sp>
      <p:pic>
        <p:nvPicPr>
          <p:cNvPr id="1026" name="Picture 2">
            <a:extLst>
              <a:ext uri="{FF2B5EF4-FFF2-40B4-BE49-F238E27FC236}">
                <a16:creationId xmlns:a16="http://schemas.microsoft.com/office/drawing/2014/main" id="{9D58DFD3-5733-07D3-B83F-1AF443B31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CD018-3D4C-6834-C9C7-3DCABECF3D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C09551-D1E7-2922-10D0-95F405920919}"/>
              </a:ext>
            </a:extLst>
          </p:cNvPr>
          <p:cNvSpPr>
            <a:spLocks noGrp="1"/>
          </p:cNvSpPr>
          <p:nvPr>
            <p:ph type="ctrTitle"/>
          </p:nvPr>
        </p:nvSpPr>
        <p:spPr/>
        <p:txBody>
          <a:bodyPr>
            <a:noAutofit/>
          </a:bodyPr>
          <a:lstStyle/>
          <a:p>
            <a:br>
              <a:rPr lang="nl-NL" sz="4800" dirty="0"/>
            </a:br>
            <a:r>
              <a:rPr lang="nl-NL" sz="4800" dirty="0"/>
              <a:t>Typ je eigen vraag hier</a:t>
            </a:r>
            <a:br>
              <a:rPr lang="nl-NL" sz="4800" dirty="0"/>
            </a:br>
            <a:endParaRPr lang="nl-NL" sz="4800" dirty="0"/>
          </a:p>
        </p:txBody>
      </p:sp>
      <p:sp>
        <p:nvSpPr>
          <p:cNvPr id="3" name="Ondertitel 2">
            <a:extLst>
              <a:ext uri="{FF2B5EF4-FFF2-40B4-BE49-F238E27FC236}">
                <a16:creationId xmlns:a16="http://schemas.microsoft.com/office/drawing/2014/main" id="{0D23F1A4-9EA5-34FF-CB5A-D42C4EA8A9F9}"/>
              </a:ext>
            </a:extLst>
          </p:cNvPr>
          <p:cNvSpPr>
            <a:spLocks noGrp="1"/>
          </p:cNvSpPr>
          <p:nvPr>
            <p:ph type="subTitle" idx="1"/>
          </p:nvPr>
        </p:nvSpPr>
        <p:spPr>
          <a:xfrm>
            <a:off x="3083170" y="3602038"/>
            <a:ext cx="7584830" cy="2387600"/>
          </a:xfrm>
        </p:spPr>
        <p:txBody>
          <a:bodyPr>
            <a:normAutofit lnSpcReduction="10000"/>
          </a:bodyPr>
          <a:lstStyle/>
          <a:p>
            <a:pPr marL="514350" indent="-514350" algn="l">
              <a:buFont typeface="+mj-lt"/>
              <a:buAutoNum type="alphaUcPeriod"/>
            </a:pPr>
            <a:r>
              <a:rPr lang="nl-NL" sz="3200" dirty="0"/>
              <a:t>Antwoord a</a:t>
            </a:r>
          </a:p>
          <a:p>
            <a:pPr marL="514350" indent="-514350" algn="l">
              <a:buFont typeface="+mj-lt"/>
              <a:buAutoNum type="alphaUcPeriod"/>
            </a:pPr>
            <a:r>
              <a:rPr lang="nl-NL" sz="3200" dirty="0"/>
              <a:t>Antwoord b</a:t>
            </a:r>
          </a:p>
          <a:p>
            <a:pPr marL="514350" indent="-514350" algn="l">
              <a:buFont typeface="+mj-lt"/>
              <a:buAutoNum type="alphaUcPeriod"/>
            </a:pPr>
            <a:r>
              <a:rPr lang="nl-NL" sz="3200" dirty="0"/>
              <a:t>Antwoord c</a:t>
            </a:r>
            <a:br>
              <a:rPr lang="nl-NL" sz="3200" dirty="0"/>
            </a:br>
            <a:r>
              <a:rPr lang="nl-NL" sz="3200" dirty="0"/>
              <a:t>[het goede antwoord vet maken en onderstrepen en deze </a:t>
            </a:r>
            <a:r>
              <a:rPr lang="nl-NL" sz="3200"/>
              <a:t>zin weghalen </a:t>
            </a:r>
            <a:r>
              <a:rPr lang="nl-NL" sz="3200">
                <a:sym typeface="Wingdings" pitchFamily="2" charset="2"/>
              </a:rPr>
              <a:t>]</a:t>
            </a:r>
            <a:endParaRPr lang="nl-NL" sz="3200" dirty="0"/>
          </a:p>
        </p:txBody>
      </p:sp>
      <p:pic>
        <p:nvPicPr>
          <p:cNvPr id="1026" name="Picture 2">
            <a:extLst>
              <a:ext uri="{FF2B5EF4-FFF2-40B4-BE49-F238E27FC236}">
                <a16:creationId xmlns:a16="http://schemas.microsoft.com/office/drawing/2014/main" id="{227AB3AD-8B29-D36F-B943-0482F7D1F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61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6531"/>
        </a:solidFill>
        <a:effectLst/>
      </p:bgPr>
    </p:bg>
    <p:spTree>
      <p:nvGrpSpPr>
        <p:cNvPr id="1" name="">
          <a:extLst>
            <a:ext uri="{FF2B5EF4-FFF2-40B4-BE49-F238E27FC236}">
              <a16:creationId xmlns:a16="http://schemas.microsoft.com/office/drawing/2014/main" id="{655DFD55-D94D-200C-2B1E-002CD019841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59C21D8C-8091-C77F-06F1-7F9C671D016F}"/>
              </a:ext>
            </a:extLst>
          </p:cNvPr>
          <p:cNvPicPr>
            <a:picLocks noChangeAspect="1"/>
          </p:cNvPicPr>
          <p:nvPr/>
        </p:nvPicPr>
        <p:blipFill>
          <a:blip r:embed="rId2"/>
          <a:stretch>
            <a:fillRect/>
          </a:stretch>
        </p:blipFill>
        <p:spPr>
          <a:xfrm>
            <a:off x="7176289" y="1691089"/>
            <a:ext cx="4167630" cy="2739245"/>
          </a:xfrm>
          <a:prstGeom prst="rect">
            <a:avLst/>
          </a:prstGeom>
        </p:spPr>
      </p:pic>
      <p:pic>
        <p:nvPicPr>
          <p:cNvPr id="2" name="Picture 2">
            <a:extLst>
              <a:ext uri="{FF2B5EF4-FFF2-40B4-BE49-F238E27FC236}">
                <a16:creationId xmlns:a16="http://schemas.microsoft.com/office/drawing/2014/main" id="{97A48C76-9261-456C-06F8-C96B25BF2836}"/>
              </a:ext>
            </a:extLst>
          </p:cNvPr>
          <p:cNvPicPr>
            <a:picLocks noChangeAspect="1" noChangeArrowheads="1"/>
          </p:cNvPicPr>
          <p:nvPr/>
        </p:nvPicPr>
        <p:blipFill>
          <a:blip r:embed="rId3">
            <a:alphaModFix amt="0"/>
            <a:extLst>
              <a:ext uri="{28A0092B-C50C-407E-A947-70E740481C1C}">
                <a14:useLocalDpi xmlns:a14="http://schemas.microsoft.com/office/drawing/2010/main" val="0"/>
              </a:ext>
            </a:extLst>
          </a:blip>
          <a:srcRect/>
          <a:stretch>
            <a:fillRect/>
          </a:stretch>
        </p:blipFill>
        <p:spPr bwMode="auto">
          <a:xfrm>
            <a:off x="8199900" y="3653601"/>
            <a:ext cx="527066" cy="5749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F5F746B-19DB-551E-851C-CCC667E98F14}"/>
              </a:ext>
            </a:extLst>
          </p:cNvPr>
          <p:cNvSpPr txBox="1"/>
          <p:nvPr/>
        </p:nvSpPr>
        <p:spPr>
          <a:xfrm>
            <a:off x="7354490" y="5022951"/>
            <a:ext cx="45042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err="1">
                <a:ln>
                  <a:noFill/>
                </a:ln>
                <a:solidFill>
                  <a:schemeClr val="bg1"/>
                </a:solidFill>
                <a:effectLst/>
                <a:uLnTx/>
                <a:uFillTx/>
                <a:latin typeface="American Typewriter" panose="02090604020004020304" pitchFamily="18" charset="77"/>
                <a:ea typeface="+mn-ea"/>
                <a:cs typeface="+mn-cs"/>
                <a:hlinkClick r:id="rId4">
                  <a:extLst>
                    <a:ext uri="{A12FA001-AC4F-418D-AE19-62706E023703}">
                      <ahyp:hlinkClr xmlns:ahyp="http://schemas.microsoft.com/office/drawing/2018/hyperlinkcolor" val="tx"/>
                    </a:ext>
                  </a:extLst>
                </a:hlinkClick>
              </a:rPr>
              <a:t>schrijversvoortoekomst.nl</a:t>
            </a:r>
            <a:endParaRPr kumimoji="0" lang="nl-NL" sz="2400" b="0" i="0" u="none" strike="noStrike" kern="1200" cap="none" spc="0" normalizeH="0" baseline="0" noProof="0" dirty="0">
              <a:ln>
                <a:noFill/>
              </a:ln>
              <a:solidFill>
                <a:schemeClr val="bg1"/>
              </a:solidFill>
              <a:effectLst/>
              <a:uLnTx/>
              <a:uFillTx/>
              <a:latin typeface="American Typewriter" panose="02090604020004020304"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Afbeelding 10">
            <a:extLst>
              <a:ext uri="{FF2B5EF4-FFF2-40B4-BE49-F238E27FC236}">
                <a16:creationId xmlns:a16="http://schemas.microsoft.com/office/drawing/2014/main" id="{B102069B-17B0-EAA7-F529-E9E86FAD82FB}"/>
              </a:ext>
            </a:extLst>
          </p:cNvPr>
          <p:cNvPicPr>
            <a:picLocks noChangeAspect="1"/>
          </p:cNvPicPr>
          <p:nvPr/>
        </p:nvPicPr>
        <p:blipFill>
          <a:blip r:embed="rId5"/>
          <a:stretch>
            <a:fillRect/>
          </a:stretch>
        </p:blipFill>
        <p:spPr>
          <a:xfrm>
            <a:off x="3537309" y="1006799"/>
            <a:ext cx="2976614" cy="4600222"/>
          </a:xfrm>
          <a:prstGeom prst="rect">
            <a:avLst/>
          </a:prstGeom>
          <a:effectLst>
            <a:outerShdw blurRad="50800" dist="38100" dir="2700000" algn="tl" rotWithShape="0">
              <a:prstClr val="black">
                <a:alpha val="40000"/>
              </a:prstClr>
            </a:outerShdw>
          </a:effectLst>
        </p:spPr>
      </p:pic>
      <p:pic>
        <p:nvPicPr>
          <p:cNvPr id="13" name="Afbeelding 12">
            <a:extLst>
              <a:ext uri="{FF2B5EF4-FFF2-40B4-BE49-F238E27FC236}">
                <a16:creationId xmlns:a16="http://schemas.microsoft.com/office/drawing/2014/main" id="{3F821D3D-4BD7-4F74-03B3-C45A75253247}"/>
              </a:ext>
            </a:extLst>
          </p:cNvPr>
          <p:cNvPicPr>
            <a:picLocks noChangeAspect="1"/>
          </p:cNvPicPr>
          <p:nvPr/>
        </p:nvPicPr>
        <p:blipFill>
          <a:blip r:embed="rId6"/>
          <a:stretch>
            <a:fillRect/>
          </a:stretch>
        </p:blipFill>
        <p:spPr>
          <a:xfrm>
            <a:off x="333244" y="1006799"/>
            <a:ext cx="2996423" cy="4600222"/>
          </a:xfrm>
          <a:prstGeom prst="rect">
            <a:avLst/>
          </a:prstGeom>
          <a:effectLst>
            <a:outerShdw blurRad="50800" dist="38100" dir="2700000" algn="tl" rotWithShape="0">
              <a:prstClr val="black">
                <a:alpha val="40000"/>
              </a:prstClr>
            </a:outerShdw>
          </a:effectLst>
        </p:spPr>
      </p:pic>
      <p:sp>
        <p:nvSpPr>
          <p:cNvPr id="6" name="Tekstvak 5">
            <a:extLst>
              <a:ext uri="{FF2B5EF4-FFF2-40B4-BE49-F238E27FC236}">
                <a16:creationId xmlns:a16="http://schemas.microsoft.com/office/drawing/2014/main" id="{EE0777EA-A609-7824-E4A4-CFC8BB0600EF}"/>
              </a:ext>
            </a:extLst>
          </p:cNvPr>
          <p:cNvSpPr txBox="1"/>
          <p:nvPr/>
        </p:nvSpPr>
        <p:spPr>
          <a:xfrm>
            <a:off x="1489994" y="5851201"/>
            <a:ext cx="894391" cy="523220"/>
          </a:xfrm>
          <a:prstGeom prst="rect">
            <a:avLst/>
          </a:prstGeom>
          <a:noFill/>
        </p:spPr>
        <p:txBody>
          <a:bodyPr wrap="square">
            <a:spAutoFit/>
          </a:bodyPr>
          <a:lstStyle/>
          <a:p>
            <a:r>
              <a:rPr lang="nl-NL" sz="2800" dirty="0">
                <a:solidFill>
                  <a:schemeClr val="bg1"/>
                </a:solidFill>
                <a:latin typeface="American Typewriter" panose="02090604020004020304" pitchFamily="18" charset="77"/>
              </a:rPr>
              <a:t>9+</a:t>
            </a:r>
            <a:endParaRPr lang="nl-NL" sz="2800" dirty="0">
              <a:latin typeface="American Typewriter" panose="02090604020004020304" pitchFamily="18" charset="77"/>
            </a:endParaRPr>
          </a:p>
        </p:txBody>
      </p:sp>
      <p:sp>
        <p:nvSpPr>
          <p:cNvPr id="7" name="Tekstvak 6">
            <a:extLst>
              <a:ext uri="{FF2B5EF4-FFF2-40B4-BE49-F238E27FC236}">
                <a16:creationId xmlns:a16="http://schemas.microsoft.com/office/drawing/2014/main" id="{010150EF-A40E-57B4-87CD-2F3CE539AF18}"/>
              </a:ext>
            </a:extLst>
          </p:cNvPr>
          <p:cNvSpPr txBox="1"/>
          <p:nvPr/>
        </p:nvSpPr>
        <p:spPr>
          <a:xfrm>
            <a:off x="4582363" y="5851201"/>
            <a:ext cx="1170255" cy="523220"/>
          </a:xfrm>
          <a:prstGeom prst="rect">
            <a:avLst/>
          </a:prstGeom>
          <a:noFill/>
        </p:spPr>
        <p:txBody>
          <a:bodyPr wrap="square">
            <a:spAutoFit/>
          </a:bodyPr>
          <a:lstStyle/>
          <a:p>
            <a:r>
              <a:rPr lang="nl-NL" sz="2800" dirty="0">
                <a:solidFill>
                  <a:schemeClr val="bg1"/>
                </a:solidFill>
                <a:latin typeface="American Typewriter" panose="02090604020004020304" pitchFamily="18" charset="77"/>
              </a:rPr>
              <a:t>12+</a:t>
            </a:r>
            <a:endParaRPr lang="nl-NL" sz="2800" dirty="0">
              <a:latin typeface="American Typewriter" panose="02090604020004020304" pitchFamily="18" charset="77"/>
            </a:endParaRPr>
          </a:p>
        </p:txBody>
      </p:sp>
      <p:sp>
        <p:nvSpPr>
          <p:cNvPr id="8" name="Tekstvak 7">
            <a:extLst>
              <a:ext uri="{FF2B5EF4-FFF2-40B4-BE49-F238E27FC236}">
                <a16:creationId xmlns:a16="http://schemas.microsoft.com/office/drawing/2014/main" id="{B77B7773-CA68-7018-6C3C-DC3C5E6D4DB5}"/>
              </a:ext>
            </a:extLst>
          </p:cNvPr>
          <p:cNvSpPr txBox="1"/>
          <p:nvPr/>
        </p:nvSpPr>
        <p:spPr>
          <a:xfrm>
            <a:off x="1038567" y="239399"/>
            <a:ext cx="6137722" cy="523220"/>
          </a:xfrm>
          <a:prstGeom prst="rect">
            <a:avLst/>
          </a:prstGeom>
          <a:noFill/>
        </p:spPr>
        <p:txBody>
          <a:bodyPr wrap="square">
            <a:spAutoFit/>
          </a:bodyPr>
          <a:lstStyle/>
          <a:p>
            <a:r>
              <a:rPr lang="nl-NL" sz="2800" dirty="0">
                <a:solidFill>
                  <a:schemeClr val="bg1"/>
                </a:solidFill>
                <a:latin typeface="American Typewriter" panose="02090604020004020304" pitchFamily="18" charset="77"/>
              </a:rPr>
              <a:t>Lees onze verhalenbundels</a:t>
            </a:r>
            <a:endParaRPr lang="nl-NL" sz="2800" dirty="0">
              <a:latin typeface="American Typewriter" panose="02090604020004020304" pitchFamily="18" charset="77"/>
            </a:endParaRPr>
          </a:p>
        </p:txBody>
      </p:sp>
    </p:spTree>
    <p:extLst>
      <p:ext uri="{BB962C8B-B14F-4D97-AF65-F5344CB8AC3E}">
        <p14:creationId xmlns:p14="http://schemas.microsoft.com/office/powerpoint/2010/main" val="214638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7D235-BFC4-EB67-73C1-198BCFECE4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3DD60E-FF55-C9CF-215D-AE7BF609322A}"/>
              </a:ext>
            </a:extLst>
          </p:cNvPr>
          <p:cNvSpPr>
            <a:spLocks noGrp="1"/>
          </p:cNvSpPr>
          <p:nvPr>
            <p:ph type="ctrTitle"/>
          </p:nvPr>
        </p:nvSpPr>
        <p:spPr/>
        <p:txBody>
          <a:bodyPr>
            <a:normAutofit/>
          </a:bodyPr>
          <a:lstStyle/>
          <a:p>
            <a:r>
              <a:rPr lang="nl-NL" sz="4800" dirty="0"/>
              <a:t>Welke dieren vinden klimaatverandering wel prima?</a:t>
            </a:r>
            <a:r>
              <a:rPr lang="nl-NL" sz="4800" dirty="0">
                <a:effectLst/>
              </a:rPr>
              <a:t> </a:t>
            </a:r>
            <a:br>
              <a:rPr lang="nl-NL" sz="4800" dirty="0">
                <a:effectLst/>
              </a:rPr>
            </a:br>
            <a:endParaRPr lang="nl-NL" sz="4800" dirty="0"/>
          </a:p>
        </p:txBody>
      </p:sp>
      <p:sp>
        <p:nvSpPr>
          <p:cNvPr id="3" name="Ondertitel 2">
            <a:extLst>
              <a:ext uri="{FF2B5EF4-FFF2-40B4-BE49-F238E27FC236}">
                <a16:creationId xmlns:a16="http://schemas.microsoft.com/office/drawing/2014/main" id="{FCCCA2C8-3E97-8BBA-CE34-EF1177CA2486}"/>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dirty="0"/>
              <a:t>Koala’s</a:t>
            </a:r>
          </a:p>
          <a:p>
            <a:pPr marL="514350" indent="-514350" algn="l">
              <a:buFont typeface="+mj-lt"/>
              <a:buAutoNum type="alphaUcPeriod"/>
            </a:pPr>
            <a:r>
              <a:rPr lang="nl-NL" sz="3200" b="1" u="sng" dirty="0"/>
              <a:t>Kwallen</a:t>
            </a:r>
          </a:p>
          <a:p>
            <a:pPr marL="514350" indent="-514350" algn="l">
              <a:buFont typeface="+mj-lt"/>
              <a:buAutoNum type="alphaUcPeriod"/>
            </a:pPr>
            <a:r>
              <a:rPr lang="nl-NL" sz="3200" dirty="0"/>
              <a:t>Rendieren</a:t>
            </a:r>
          </a:p>
        </p:txBody>
      </p:sp>
      <p:pic>
        <p:nvPicPr>
          <p:cNvPr id="1026" name="Picture 2">
            <a:extLst>
              <a:ext uri="{FF2B5EF4-FFF2-40B4-BE49-F238E27FC236}">
                <a16:creationId xmlns:a16="http://schemas.microsoft.com/office/drawing/2014/main" id="{AB2D6E02-713E-957E-83FF-3256724C3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9E89-0C31-92F1-E193-DC6345856F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37679B-D7AD-062F-8B26-2913F6B475B3}"/>
              </a:ext>
            </a:extLst>
          </p:cNvPr>
          <p:cNvSpPr>
            <a:spLocks noGrp="1"/>
          </p:cNvSpPr>
          <p:nvPr>
            <p:ph type="ctrTitle"/>
          </p:nvPr>
        </p:nvSpPr>
        <p:spPr/>
        <p:txBody>
          <a:bodyPr>
            <a:normAutofit fontScale="90000"/>
          </a:bodyPr>
          <a:lstStyle/>
          <a:p>
            <a:r>
              <a:rPr lang="nl-NL" dirty="0"/>
              <a:t>Wat is een gevolg van klimaatverandering?</a:t>
            </a:r>
            <a:br>
              <a:rPr lang="nl-NL" dirty="0"/>
            </a:br>
            <a:endParaRPr lang="nl-NL" dirty="0"/>
          </a:p>
        </p:txBody>
      </p:sp>
      <p:sp>
        <p:nvSpPr>
          <p:cNvPr id="3" name="Ondertitel 2">
            <a:extLst>
              <a:ext uri="{FF2B5EF4-FFF2-40B4-BE49-F238E27FC236}">
                <a16:creationId xmlns:a16="http://schemas.microsoft.com/office/drawing/2014/main" id="{6B4F104A-35CB-372B-1607-9B8BF80C8203}"/>
              </a:ext>
            </a:extLst>
          </p:cNvPr>
          <p:cNvSpPr>
            <a:spLocks noGrp="1"/>
          </p:cNvSpPr>
          <p:nvPr>
            <p:ph type="subTitle" idx="1"/>
          </p:nvPr>
        </p:nvSpPr>
        <p:spPr>
          <a:xfrm>
            <a:off x="3538846" y="3602038"/>
            <a:ext cx="7129153" cy="2387600"/>
          </a:xfrm>
        </p:spPr>
        <p:txBody>
          <a:bodyPr>
            <a:normAutofit/>
          </a:bodyPr>
          <a:lstStyle/>
          <a:p>
            <a:pPr marL="514350" indent="-514350" algn="l">
              <a:buFont typeface="+mj-lt"/>
              <a:buAutoNum type="alphaUcPeriod"/>
            </a:pPr>
            <a:r>
              <a:rPr lang="nl-NL" sz="3200" dirty="0"/>
              <a:t>Koraalverbleking</a:t>
            </a:r>
          </a:p>
          <a:p>
            <a:pPr marL="514350" indent="-514350" algn="l">
              <a:buFont typeface="+mj-lt"/>
              <a:buAutoNum type="alphaUcPeriod"/>
            </a:pPr>
            <a:r>
              <a:rPr lang="nl-NL" sz="3200" dirty="0"/>
              <a:t>Plasticsoep</a:t>
            </a:r>
          </a:p>
          <a:p>
            <a:pPr marL="514350" indent="-514350" algn="l">
              <a:buFont typeface="+mj-lt"/>
              <a:buAutoNum type="alphaUcPeriod"/>
            </a:pPr>
            <a:r>
              <a:rPr lang="nl-NL" sz="3200" dirty="0"/>
              <a:t>Breinrot</a:t>
            </a:r>
          </a:p>
        </p:txBody>
      </p:sp>
      <p:pic>
        <p:nvPicPr>
          <p:cNvPr id="1026" name="Picture 2">
            <a:extLst>
              <a:ext uri="{FF2B5EF4-FFF2-40B4-BE49-F238E27FC236}">
                <a16:creationId xmlns:a16="http://schemas.microsoft.com/office/drawing/2014/main" id="{68F86EC3-DF48-8977-3A16-FBD11E9C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5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17DE-43B1-6902-7A4D-6343D8F3B5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DA2A62-905C-7660-2348-CD744FBC4B19}"/>
              </a:ext>
            </a:extLst>
          </p:cNvPr>
          <p:cNvSpPr>
            <a:spLocks noGrp="1"/>
          </p:cNvSpPr>
          <p:nvPr>
            <p:ph type="ctrTitle"/>
          </p:nvPr>
        </p:nvSpPr>
        <p:spPr/>
        <p:txBody>
          <a:bodyPr>
            <a:normAutofit fontScale="90000"/>
          </a:bodyPr>
          <a:lstStyle/>
          <a:p>
            <a:r>
              <a:rPr lang="nl-NL" dirty="0"/>
              <a:t>Wat is een gevolg van klimaatverandering?</a:t>
            </a:r>
            <a:br>
              <a:rPr lang="nl-NL" dirty="0"/>
            </a:br>
            <a:endParaRPr lang="nl-NL" dirty="0"/>
          </a:p>
        </p:txBody>
      </p:sp>
      <p:sp>
        <p:nvSpPr>
          <p:cNvPr id="3" name="Ondertitel 2">
            <a:extLst>
              <a:ext uri="{FF2B5EF4-FFF2-40B4-BE49-F238E27FC236}">
                <a16:creationId xmlns:a16="http://schemas.microsoft.com/office/drawing/2014/main" id="{9C2E117E-CCAE-E247-E10D-E4BCC2A9AB72}"/>
              </a:ext>
            </a:extLst>
          </p:cNvPr>
          <p:cNvSpPr>
            <a:spLocks noGrp="1"/>
          </p:cNvSpPr>
          <p:nvPr>
            <p:ph type="subTitle" idx="1"/>
          </p:nvPr>
        </p:nvSpPr>
        <p:spPr>
          <a:xfrm>
            <a:off x="3538846" y="3602038"/>
            <a:ext cx="7129153" cy="2387600"/>
          </a:xfrm>
        </p:spPr>
        <p:txBody>
          <a:bodyPr>
            <a:normAutofit/>
          </a:bodyPr>
          <a:lstStyle/>
          <a:p>
            <a:pPr marL="514350" indent="-514350" algn="l">
              <a:buFont typeface="+mj-lt"/>
              <a:buAutoNum type="alphaUcPeriod"/>
            </a:pPr>
            <a:r>
              <a:rPr lang="nl-NL" sz="3200" b="1" u="sng" dirty="0"/>
              <a:t>Koraalverbleking</a:t>
            </a:r>
          </a:p>
          <a:p>
            <a:pPr marL="514350" indent="-514350" algn="l">
              <a:buFont typeface="+mj-lt"/>
              <a:buAutoNum type="alphaUcPeriod"/>
            </a:pPr>
            <a:r>
              <a:rPr lang="nl-NL" sz="3200" dirty="0"/>
              <a:t>Plasticsoep</a:t>
            </a:r>
          </a:p>
          <a:p>
            <a:pPr marL="514350" indent="-514350" algn="l">
              <a:buFont typeface="+mj-lt"/>
              <a:buAutoNum type="alphaUcPeriod"/>
            </a:pPr>
            <a:r>
              <a:rPr lang="nl-NL" sz="3200" dirty="0"/>
              <a:t>Breinrot</a:t>
            </a:r>
          </a:p>
        </p:txBody>
      </p:sp>
      <p:pic>
        <p:nvPicPr>
          <p:cNvPr id="1026" name="Picture 2">
            <a:extLst>
              <a:ext uri="{FF2B5EF4-FFF2-40B4-BE49-F238E27FC236}">
                <a16:creationId xmlns:a16="http://schemas.microsoft.com/office/drawing/2014/main" id="{1D01F836-DB68-7F22-FBF5-49DBD44F6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2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9A14-D5E6-F6CB-CF52-E2BB6FE4BA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EC6E04-B3EC-6535-09DA-6B7562052DA2}"/>
              </a:ext>
            </a:extLst>
          </p:cNvPr>
          <p:cNvSpPr>
            <a:spLocks noGrp="1"/>
          </p:cNvSpPr>
          <p:nvPr>
            <p:ph type="ctrTitle"/>
          </p:nvPr>
        </p:nvSpPr>
        <p:spPr/>
        <p:txBody>
          <a:bodyPr anchor="t">
            <a:normAutofit/>
          </a:bodyPr>
          <a:lstStyle/>
          <a:p>
            <a:r>
              <a:rPr lang="nl-NL" dirty="0"/>
              <a:t>Welke zin is waar?</a:t>
            </a:r>
            <a:br>
              <a:rPr lang="nl-NL" dirty="0"/>
            </a:br>
            <a:endParaRPr lang="nl-NL" dirty="0"/>
          </a:p>
        </p:txBody>
      </p:sp>
      <p:sp>
        <p:nvSpPr>
          <p:cNvPr id="3" name="Ondertitel 2">
            <a:extLst>
              <a:ext uri="{FF2B5EF4-FFF2-40B4-BE49-F238E27FC236}">
                <a16:creationId xmlns:a16="http://schemas.microsoft.com/office/drawing/2014/main" id="{D635D5BA-9BF0-A12D-0496-68A0D8B2AA06}"/>
              </a:ext>
            </a:extLst>
          </p:cNvPr>
          <p:cNvSpPr>
            <a:spLocks noGrp="1"/>
          </p:cNvSpPr>
          <p:nvPr>
            <p:ph type="subTitle" idx="1"/>
          </p:nvPr>
        </p:nvSpPr>
        <p:spPr>
          <a:xfrm>
            <a:off x="3247293" y="3085498"/>
            <a:ext cx="7420707" cy="2387600"/>
          </a:xfrm>
        </p:spPr>
        <p:txBody>
          <a:bodyPr>
            <a:normAutofit fontScale="92500" lnSpcReduction="20000"/>
          </a:bodyPr>
          <a:lstStyle/>
          <a:p>
            <a:pPr marL="514350" indent="-514350" algn="l">
              <a:buFont typeface="+mj-lt"/>
              <a:buAutoNum type="alphaUcPeriod"/>
            </a:pPr>
            <a:r>
              <a:rPr lang="nl-NL" sz="3200" dirty="0"/>
              <a:t>Vroeger veranderde het klimaat bijna niet.</a:t>
            </a:r>
          </a:p>
          <a:p>
            <a:pPr marL="514350" indent="-514350" algn="l">
              <a:buFont typeface="+mj-lt"/>
              <a:buAutoNum type="alphaUcPeriod"/>
            </a:pPr>
            <a:r>
              <a:rPr lang="nl-NL" sz="3200" dirty="0"/>
              <a:t>Het klimaat verandert veel sneller dan ooit tevoren.</a:t>
            </a:r>
          </a:p>
          <a:p>
            <a:pPr marL="514350" indent="-514350" algn="l">
              <a:buFont typeface="+mj-lt"/>
              <a:buAutoNum type="alphaUcPeriod"/>
            </a:pPr>
            <a:r>
              <a:rPr lang="nl-NL" sz="3200" dirty="0"/>
              <a:t>De opwarming van de aarde komt niet door mensen.</a:t>
            </a:r>
          </a:p>
        </p:txBody>
      </p:sp>
      <p:pic>
        <p:nvPicPr>
          <p:cNvPr id="1026" name="Picture 2">
            <a:extLst>
              <a:ext uri="{FF2B5EF4-FFF2-40B4-BE49-F238E27FC236}">
                <a16:creationId xmlns:a16="http://schemas.microsoft.com/office/drawing/2014/main" id="{892DAAF4-1DAD-9D3E-1814-7643F1909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4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4FFEC-A8AA-94A4-1F2B-9B5C48C035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8FFAC0-A286-5590-5D2A-58822DE5A4DE}"/>
              </a:ext>
            </a:extLst>
          </p:cNvPr>
          <p:cNvSpPr>
            <a:spLocks noGrp="1"/>
          </p:cNvSpPr>
          <p:nvPr>
            <p:ph type="ctrTitle"/>
          </p:nvPr>
        </p:nvSpPr>
        <p:spPr/>
        <p:txBody>
          <a:bodyPr anchor="t">
            <a:normAutofit/>
          </a:bodyPr>
          <a:lstStyle/>
          <a:p>
            <a:r>
              <a:rPr lang="nl-NL" dirty="0"/>
              <a:t>Welke zin is waar?</a:t>
            </a:r>
            <a:br>
              <a:rPr lang="nl-NL" dirty="0"/>
            </a:br>
            <a:endParaRPr lang="nl-NL" dirty="0"/>
          </a:p>
        </p:txBody>
      </p:sp>
      <p:sp>
        <p:nvSpPr>
          <p:cNvPr id="3" name="Ondertitel 2">
            <a:extLst>
              <a:ext uri="{FF2B5EF4-FFF2-40B4-BE49-F238E27FC236}">
                <a16:creationId xmlns:a16="http://schemas.microsoft.com/office/drawing/2014/main" id="{00138F45-E576-1D06-9BA4-4DB58783E5E7}"/>
              </a:ext>
            </a:extLst>
          </p:cNvPr>
          <p:cNvSpPr>
            <a:spLocks noGrp="1"/>
          </p:cNvSpPr>
          <p:nvPr>
            <p:ph type="subTitle" idx="1"/>
          </p:nvPr>
        </p:nvSpPr>
        <p:spPr>
          <a:xfrm>
            <a:off x="3247293" y="3085498"/>
            <a:ext cx="7420707" cy="2387600"/>
          </a:xfrm>
        </p:spPr>
        <p:txBody>
          <a:bodyPr>
            <a:normAutofit fontScale="92500" lnSpcReduction="20000"/>
          </a:bodyPr>
          <a:lstStyle/>
          <a:p>
            <a:pPr marL="514350" indent="-514350" algn="l">
              <a:buFont typeface="+mj-lt"/>
              <a:buAutoNum type="alphaUcPeriod"/>
            </a:pPr>
            <a:r>
              <a:rPr lang="nl-NL" sz="3200" dirty="0"/>
              <a:t>Vroeger veranderde het klimaat bijna niet.</a:t>
            </a:r>
          </a:p>
          <a:p>
            <a:pPr marL="514350" indent="-514350" algn="l">
              <a:buFont typeface="+mj-lt"/>
              <a:buAutoNum type="alphaUcPeriod"/>
            </a:pPr>
            <a:r>
              <a:rPr lang="nl-NL" sz="3200" b="1" u="sng" dirty="0"/>
              <a:t>Het klimaat verandert veel sneller dan ooit tevoren.</a:t>
            </a:r>
          </a:p>
          <a:p>
            <a:pPr marL="514350" indent="-514350" algn="l">
              <a:buFont typeface="+mj-lt"/>
              <a:buAutoNum type="alphaUcPeriod"/>
            </a:pPr>
            <a:r>
              <a:rPr lang="nl-NL" sz="3200" dirty="0"/>
              <a:t>De opwarming van de aarde komt niet door mensen.</a:t>
            </a:r>
          </a:p>
        </p:txBody>
      </p:sp>
      <p:pic>
        <p:nvPicPr>
          <p:cNvPr id="1026" name="Picture 2">
            <a:extLst>
              <a:ext uri="{FF2B5EF4-FFF2-40B4-BE49-F238E27FC236}">
                <a16:creationId xmlns:a16="http://schemas.microsoft.com/office/drawing/2014/main" id="{80B2AE02-9FFE-B87C-2F2A-2A0779256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D1757-5EC7-A9EC-6870-460C297DB7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DCAB1C-110C-668C-607F-7E4723BDBDEE}"/>
              </a:ext>
            </a:extLst>
          </p:cNvPr>
          <p:cNvSpPr>
            <a:spLocks noGrp="1"/>
          </p:cNvSpPr>
          <p:nvPr>
            <p:ph type="ctrTitle"/>
          </p:nvPr>
        </p:nvSpPr>
        <p:spPr/>
        <p:txBody>
          <a:bodyPr>
            <a:normAutofit fontScale="90000"/>
          </a:bodyPr>
          <a:lstStyle/>
          <a:p>
            <a:r>
              <a:rPr lang="nl-NL" dirty="0"/>
              <a:t>Welk eten is het slechtst voor het klimaat?</a:t>
            </a:r>
            <a:br>
              <a:rPr lang="nl-NL" dirty="0"/>
            </a:br>
            <a:endParaRPr lang="nl-NL" dirty="0"/>
          </a:p>
        </p:txBody>
      </p:sp>
      <p:sp>
        <p:nvSpPr>
          <p:cNvPr id="3" name="Ondertitel 2">
            <a:extLst>
              <a:ext uri="{FF2B5EF4-FFF2-40B4-BE49-F238E27FC236}">
                <a16:creationId xmlns:a16="http://schemas.microsoft.com/office/drawing/2014/main" id="{E16578AC-3CA1-8F44-9C66-F952567D57C4}"/>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dirty="0"/>
              <a:t>Hamburgers</a:t>
            </a:r>
          </a:p>
          <a:p>
            <a:pPr marL="514350" indent="-514350" algn="l">
              <a:buFont typeface="+mj-lt"/>
              <a:buAutoNum type="alphaUcPeriod"/>
            </a:pPr>
            <a:r>
              <a:rPr lang="nl-NL" sz="3200" dirty="0"/>
              <a:t>Oliebollen</a:t>
            </a:r>
          </a:p>
          <a:p>
            <a:pPr marL="514350" indent="-514350" algn="l">
              <a:buFont typeface="+mj-lt"/>
              <a:buAutoNum type="alphaUcPeriod"/>
            </a:pPr>
            <a:r>
              <a:rPr lang="nl-NL" sz="3200" dirty="0"/>
              <a:t>Steenkool</a:t>
            </a:r>
          </a:p>
        </p:txBody>
      </p:sp>
      <p:pic>
        <p:nvPicPr>
          <p:cNvPr id="1026" name="Picture 2">
            <a:extLst>
              <a:ext uri="{FF2B5EF4-FFF2-40B4-BE49-F238E27FC236}">
                <a16:creationId xmlns:a16="http://schemas.microsoft.com/office/drawing/2014/main" id="{17221240-DF8B-3E00-A6BA-10052EBD6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5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13CFB-C1D9-CCC4-4019-AD1EFA2115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1FAAA7-103A-FAEB-E3D4-855AE8096447}"/>
              </a:ext>
            </a:extLst>
          </p:cNvPr>
          <p:cNvSpPr>
            <a:spLocks noGrp="1"/>
          </p:cNvSpPr>
          <p:nvPr>
            <p:ph type="ctrTitle"/>
          </p:nvPr>
        </p:nvSpPr>
        <p:spPr/>
        <p:txBody>
          <a:bodyPr>
            <a:normAutofit fontScale="90000"/>
          </a:bodyPr>
          <a:lstStyle/>
          <a:p>
            <a:r>
              <a:rPr lang="nl-NL" dirty="0"/>
              <a:t>Welk eten is het slechtst voor het klimaat?</a:t>
            </a:r>
            <a:br>
              <a:rPr lang="nl-NL" dirty="0"/>
            </a:br>
            <a:endParaRPr lang="nl-NL" dirty="0"/>
          </a:p>
        </p:txBody>
      </p:sp>
      <p:sp>
        <p:nvSpPr>
          <p:cNvPr id="3" name="Ondertitel 2">
            <a:extLst>
              <a:ext uri="{FF2B5EF4-FFF2-40B4-BE49-F238E27FC236}">
                <a16:creationId xmlns:a16="http://schemas.microsoft.com/office/drawing/2014/main" id="{FC6EE89A-CE6A-31A2-2CC8-9984B96F8CA2}"/>
              </a:ext>
            </a:extLst>
          </p:cNvPr>
          <p:cNvSpPr>
            <a:spLocks noGrp="1"/>
          </p:cNvSpPr>
          <p:nvPr>
            <p:ph type="subTitle" idx="1"/>
          </p:nvPr>
        </p:nvSpPr>
        <p:spPr>
          <a:xfrm>
            <a:off x="3538846" y="3602038"/>
            <a:ext cx="7129153" cy="1655762"/>
          </a:xfrm>
        </p:spPr>
        <p:txBody>
          <a:bodyPr>
            <a:normAutofit lnSpcReduction="10000"/>
          </a:bodyPr>
          <a:lstStyle/>
          <a:p>
            <a:pPr marL="514350" indent="-514350" algn="l">
              <a:buFont typeface="+mj-lt"/>
              <a:buAutoNum type="alphaUcPeriod"/>
            </a:pPr>
            <a:r>
              <a:rPr lang="nl-NL" sz="3200" b="1" u="sng" dirty="0"/>
              <a:t>Hamburgers</a:t>
            </a:r>
          </a:p>
          <a:p>
            <a:pPr marL="514350" indent="-514350" algn="l">
              <a:buFont typeface="+mj-lt"/>
              <a:buAutoNum type="alphaUcPeriod"/>
            </a:pPr>
            <a:r>
              <a:rPr lang="nl-NL" sz="3200" dirty="0"/>
              <a:t>Oliebollen</a:t>
            </a:r>
          </a:p>
          <a:p>
            <a:pPr marL="514350" indent="-514350" algn="l">
              <a:buFont typeface="+mj-lt"/>
              <a:buAutoNum type="alphaUcPeriod"/>
            </a:pPr>
            <a:r>
              <a:rPr lang="nl-NL" sz="3200" dirty="0"/>
              <a:t>Steenkool</a:t>
            </a:r>
          </a:p>
        </p:txBody>
      </p:sp>
      <p:pic>
        <p:nvPicPr>
          <p:cNvPr id="1026" name="Picture 2">
            <a:extLst>
              <a:ext uri="{FF2B5EF4-FFF2-40B4-BE49-F238E27FC236}">
                <a16:creationId xmlns:a16="http://schemas.microsoft.com/office/drawing/2014/main" id="{B6DE7402-B82C-EE21-3859-E118DC065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 y="5048632"/>
            <a:ext cx="1658587" cy="180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TotalTime>
  <Words>1638</Words>
  <Application>Microsoft Macintosh PowerPoint</Application>
  <PresentationFormat>Breedbeeld</PresentationFormat>
  <Paragraphs>141</Paragraphs>
  <Slides>22</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American Typewriter</vt:lpstr>
      <vt:lpstr>Aptos</vt:lpstr>
      <vt:lpstr>Aptos Display</vt:lpstr>
      <vt:lpstr>Arial</vt:lpstr>
      <vt:lpstr>Wingdings</vt:lpstr>
      <vt:lpstr>Kantoorthema</vt:lpstr>
      <vt:lpstr>PowerPoint-presentatie</vt:lpstr>
      <vt:lpstr>Welke dieren vinden klimaatverandering wel prima?  </vt:lpstr>
      <vt:lpstr>Welke dieren vinden klimaatverandering wel prima?  </vt:lpstr>
      <vt:lpstr>Wat is een gevolg van klimaatverandering? </vt:lpstr>
      <vt:lpstr>Wat is een gevolg van klimaatverandering? </vt:lpstr>
      <vt:lpstr>Welke zin is waar? </vt:lpstr>
      <vt:lpstr>Welke zin is waar? </vt:lpstr>
      <vt:lpstr>Welk eten is het slechtst voor het klimaat? </vt:lpstr>
      <vt:lpstr>Welk eten is het slechtst voor het klimaat? </vt:lpstr>
      <vt:lpstr>Hoeveel ijsberen zijn er nog op de wereld? </vt:lpstr>
      <vt:lpstr>Hoeveel ijsberen zijn er nog op de wereld? </vt:lpstr>
      <vt:lpstr> Wat helpt het beste tegen klimaatverandering? </vt:lpstr>
      <vt:lpstr> Wat helpt het beste tegen klimaatverandering? </vt:lpstr>
      <vt:lpstr> Wat zijn de belangrijkste oorzaken van klimaatverandering? </vt:lpstr>
      <vt:lpstr> Wat zijn de belangrijkste oorzaken van klimaatverandering? </vt:lpstr>
      <vt:lpstr>Vaak nieuwe kleren kopen is niet goed voor het klimaat.  Waarom niet? </vt:lpstr>
      <vt:lpstr>Vaak nieuwe kleren kopen is niet goed voor het klimaat.  Waarom niet? </vt:lpstr>
      <vt:lpstr> Wat is geen gevolg van klimaatverandering? </vt:lpstr>
      <vt:lpstr> Wat is geen gevolg van klimaatverandering? </vt:lpstr>
      <vt:lpstr> Typ je eigen vraag hier </vt:lpstr>
      <vt:lpstr> Typ je eigen vraag hier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ter Horst</dc:creator>
  <cp:lastModifiedBy>Marc</cp:lastModifiedBy>
  <cp:revision>20</cp:revision>
  <dcterms:created xsi:type="dcterms:W3CDTF">2026-02-09T14:44:22Z</dcterms:created>
  <dcterms:modified xsi:type="dcterms:W3CDTF">2026-03-03T08:59:32Z</dcterms:modified>
</cp:coreProperties>
</file>